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94" r:id="rId2"/>
    <p:sldId id="345" r:id="rId3"/>
    <p:sldId id="346" r:id="rId4"/>
    <p:sldId id="344" r:id="rId5"/>
    <p:sldId id="259" r:id="rId6"/>
    <p:sldId id="260" r:id="rId7"/>
    <p:sldId id="262" r:id="rId8"/>
    <p:sldId id="263" r:id="rId9"/>
    <p:sldId id="264" r:id="rId10"/>
    <p:sldId id="266" r:id="rId11"/>
    <p:sldId id="267" r:id="rId12"/>
    <p:sldId id="268" r:id="rId13"/>
    <p:sldId id="275" r:id="rId14"/>
    <p:sldId id="284" r:id="rId15"/>
    <p:sldId id="274" r:id="rId16"/>
    <p:sldId id="277" r:id="rId17"/>
    <p:sldId id="278" r:id="rId18"/>
    <p:sldId id="280" r:id="rId19"/>
    <p:sldId id="282" r:id="rId20"/>
    <p:sldId id="300" r:id="rId21"/>
    <p:sldId id="310" r:id="rId22"/>
    <p:sldId id="299" r:id="rId23"/>
    <p:sldId id="309" r:id="rId24"/>
    <p:sldId id="269" r:id="rId25"/>
    <p:sldId id="301" r:id="rId26"/>
    <p:sldId id="303" r:id="rId27"/>
    <p:sldId id="304" r:id="rId28"/>
    <p:sldId id="305" r:id="rId29"/>
    <p:sldId id="306" r:id="rId30"/>
    <p:sldId id="642" r:id="rId31"/>
    <p:sldId id="311" r:id="rId32"/>
    <p:sldId id="312" r:id="rId33"/>
    <p:sldId id="643" r:id="rId34"/>
    <p:sldId id="307" r:id="rId35"/>
    <p:sldId id="348" r:id="rId36"/>
    <p:sldId id="313" r:id="rId37"/>
    <p:sldId id="314" r:id="rId38"/>
    <p:sldId id="336" r:id="rId39"/>
    <p:sldId id="349" r:id="rId40"/>
    <p:sldId id="342" r:id="rId41"/>
    <p:sldId id="641" r:id="rId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/>
    <p:restoredTop sz="91896" autoAdjust="0"/>
  </p:normalViewPr>
  <p:slideViewPr>
    <p:cSldViewPr snapToGrid="0" snapToObjects="1">
      <p:cViewPr varScale="1">
        <p:scale>
          <a:sx n="116" d="100"/>
          <a:sy n="116" d="100"/>
        </p:scale>
        <p:origin x="2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F0B1B-E7DB-5A4D-B4CD-C022CFA1AC40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04BA1-55F9-AF4B-A959-B0CC549ED3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0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04BA1-55F9-AF4B-A959-B0CC549ED3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9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6C962-BE88-E44A-A566-614C0238F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A1AE9F-005C-D54B-857E-6F2F9FF59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492EAA-B203-F947-9718-DB9A6F18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99FEAC-E69F-1D4C-A953-A7A97876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EC1EB4-FB00-3D47-BB33-7A289EDA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3E3BD-9E04-C74C-A897-EC00A675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7F3208-BDAA-2E44-BE0A-C96823323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27C9C7-57A6-B04F-A934-AF3CB213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49F3D4-9E6F-574B-AAB0-EE329E2A5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9E0099-E35C-264C-B08A-4B386E75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8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7E706F-5EC5-1244-AA54-AF2A26430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5328217-1E2F-1D48-B295-39FF815EA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9908A4-FFF3-0B49-BA13-CFB5AB47A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F1F947-70FF-224E-A8BA-0B7A5A6F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7A3176-F83C-454E-9013-1A6E5BFD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4C35B-FA4E-DB4B-8C19-02DE79FA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A11AB5-897B-BF4A-B8D4-2A193E613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2CB0BF-EC81-A14A-A763-542677AA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C230B4-AEB4-3442-B534-3BB95210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4C5EAF-B7DB-3641-B370-2B8D8F10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EB085-D84C-194C-A9CF-57CC4B98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607621-4B06-194D-AF7E-42C9098D4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5AF1DC-94AB-4F43-AE7C-0191B2F2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08456B-8A97-5443-9CE1-0A15E8A1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72B751-1538-8B45-B680-1F57E6AA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4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52F81-85D0-E048-84FA-2D4EC4FA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07DE00-8D8A-B44B-9086-3788809B6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E4D30E-96EB-D243-8801-A1D92567F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9F16E3-5CD2-0240-905C-9DE21DBD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11664D-5403-DA4D-82CC-8B6F0A328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B782B1-52B4-A84A-8039-BDEA0F58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9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BE796-FB8B-BE40-A4AB-9CFDA638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B6214B-0661-CD46-8EE3-BA16D0906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E8E695-153D-4641-B620-CC48EB3BB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D12859-E312-1743-ACB2-BC32E677C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C9602A3-AACC-4042-BF66-A406A051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FD8B12-32F0-EE4F-8196-982C77A16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466F0C-DC04-5C4C-946D-7FF64A03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72C8CD-366E-5A46-82F8-45D43716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9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EE561-0ED0-5646-BED1-6F85533A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783E07D-48A1-5A48-8517-32F503FE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D3C477-ECB5-6443-B6C6-34F676F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041AE8B-2294-8F48-B6C8-E4A07968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5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0D7BD22-D6F4-CE48-AA98-CC09FCF2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96454C-0058-B144-A3CE-1CA5D38A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2009FA-4F9D-9F48-8921-9D1DA79A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9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53F9-E480-7B46-81AD-239CBC5C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96F84D-C268-FD4C-8269-B24CBC5C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B935CE-70EC-8449-B93E-0F0559755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4F68BF-8BDA-1B41-9E48-E4640A00F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D0721C-FE08-3344-9732-0B9CD7D4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392353-9299-1244-9A60-A262E01F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8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437C5-BCF9-8C4A-8BB5-86B8D477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B057CC-E182-1C49-B28A-8999A6C45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B4EB4-F127-9B41-A5B4-7609A4887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ABCE40-2333-8549-B2BE-8DBC7744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E777AF-8054-F044-A694-DDF49F33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4DF92C-88A5-8840-AD7A-B544DCCE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5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A91F21-AD73-5644-95C6-7A604636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030DDA-F303-9043-AF51-EACD4D35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5C9AF3-7F83-4A42-B126-7E1E14AA6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3FFD8-2E2C-1C40-B552-D6C09DF4C64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9A62D4-5F84-1442-9E95-F60B02268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78809A-5912-F74A-BE4B-B17F438AF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5D40B-0EF8-7549-B41F-B8A83F3D18C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6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1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9.jpeg"/><Relationship Id="rId4" Type="http://schemas.openxmlformats.org/officeDocument/2006/relationships/image" Target="../media/image4.jpeg"/><Relationship Id="rId9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9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1.jpe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40B34-97B4-7C46-9218-D22F7AFCE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213" y="607338"/>
            <a:ext cx="9144000" cy="2387600"/>
          </a:xfrm>
        </p:spPr>
        <p:txBody>
          <a:bodyPr>
            <a:noAutofit/>
          </a:bodyPr>
          <a:lstStyle/>
          <a:p>
            <a:r>
              <a:rPr lang="es-ES" sz="4800" dirty="0"/>
              <a:t>Machine </a:t>
            </a:r>
            <a:r>
              <a:rPr lang="es-ES" sz="4800" dirty="0" err="1"/>
              <a:t>Learning</a:t>
            </a:r>
            <a:r>
              <a:rPr lang="es-ES" sz="4800" dirty="0"/>
              <a:t> en Salud: predicción de riesgo cardiovascular a 10 años </a:t>
            </a:r>
            <a:br>
              <a:rPr lang="es-ES" sz="4800" dirty="0"/>
            </a:br>
            <a:r>
              <a:rPr lang="es-ES" sz="4800" dirty="0"/>
              <a:t>(R-Studio y Rapid </a:t>
            </a:r>
            <a:r>
              <a:rPr lang="es-ES" sz="4800" dirty="0" err="1"/>
              <a:t>Miner</a:t>
            </a:r>
            <a:r>
              <a:rPr lang="es-ES" sz="4800" dirty="0"/>
              <a:t>) </a:t>
            </a:r>
            <a:endParaRPr lang="en-US" sz="4800" dirty="0"/>
          </a:p>
        </p:txBody>
      </p:sp>
      <p:pic>
        <p:nvPicPr>
          <p:cNvPr id="12302" name="Picture 14" descr="Resultado de imagen de machine learning health">
            <a:extLst>
              <a:ext uri="{FF2B5EF4-FFF2-40B4-BE49-F238E27FC236}">
                <a16:creationId xmlns:a16="http://schemas.microsoft.com/office/drawing/2014/main" id="{A22D9238-4A82-EF46-BFC9-8699BDD2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1743" y="3139467"/>
            <a:ext cx="4548906" cy="272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29744EE-76DE-194D-A354-498AA7F11DF7}"/>
              </a:ext>
            </a:extLst>
          </p:cNvPr>
          <p:cNvSpPr txBox="1"/>
          <p:nvPr/>
        </p:nvSpPr>
        <p:spPr>
          <a:xfrm>
            <a:off x="2236424" y="6147412"/>
            <a:ext cx="735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Juanjobeunza</a:t>
            </a:r>
            <a:r>
              <a:rPr lang="en-US" dirty="0"/>
              <a:t>/</a:t>
            </a:r>
            <a:r>
              <a:rPr lang="en-US" dirty="0" err="1"/>
              <a:t>Aprendizaje</a:t>
            </a:r>
            <a:r>
              <a:rPr lang="en-US" dirty="0"/>
              <a:t>-</a:t>
            </a:r>
            <a:r>
              <a:rPr lang="en-US" dirty="0" err="1"/>
              <a:t>Automatico</a:t>
            </a:r>
            <a:r>
              <a:rPr lang="en-US" dirty="0"/>
              <a:t>-FRAMINGHAM</a:t>
            </a:r>
          </a:p>
        </p:txBody>
      </p:sp>
    </p:spTree>
    <p:extLst>
      <p:ext uri="{BB962C8B-B14F-4D97-AF65-F5344CB8AC3E}">
        <p14:creationId xmlns:p14="http://schemas.microsoft.com/office/powerpoint/2010/main" val="147728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B7CA624-F601-6041-A221-0BEFE83B68FA}"/>
              </a:ext>
            </a:extLst>
          </p:cNvPr>
          <p:cNvSpPr txBox="1"/>
          <p:nvPr/>
        </p:nvSpPr>
        <p:spPr>
          <a:xfrm>
            <a:off x="1505022" y="838177"/>
            <a:ext cx="92129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Sensitivity</a:t>
            </a:r>
            <a:r>
              <a:rPr lang="en-US" sz="2800" dirty="0"/>
              <a:t> of the top sex-specific quintile of predicted risk</a:t>
            </a:r>
          </a:p>
          <a:p>
            <a:endParaRPr lang="en-US" sz="2800" dirty="0"/>
          </a:p>
          <a:p>
            <a:r>
              <a:rPr lang="en-US" sz="2800" dirty="0"/>
              <a:t>		Agostino		Wilson</a:t>
            </a:r>
          </a:p>
          <a:p>
            <a:r>
              <a:rPr lang="en-US" sz="2800" dirty="0"/>
              <a:t>Men		49%			47%</a:t>
            </a:r>
          </a:p>
          <a:p>
            <a:r>
              <a:rPr lang="en-US" sz="2800" dirty="0"/>
              <a:t>Women	60%			56%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Specificity</a:t>
            </a:r>
          </a:p>
          <a:p>
            <a:r>
              <a:rPr lang="en-US" sz="2800" dirty="0"/>
              <a:t>Men		85%			85%</a:t>
            </a:r>
          </a:p>
          <a:p>
            <a:r>
              <a:rPr lang="en-US" sz="2800" dirty="0"/>
              <a:t>Women	84%			83%</a:t>
            </a:r>
          </a:p>
        </p:txBody>
      </p:sp>
      <p:pic>
        <p:nvPicPr>
          <p:cNvPr id="2050" name="Picture 2" descr="Resultado de imagen de machine learning">
            <a:extLst>
              <a:ext uri="{FF2B5EF4-FFF2-40B4-BE49-F238E27FC236}">
                <a16:creationId xmlns:a16="http://schemas.microsoft.com/office/drawing/2014/main" id="{47FFBD72-0FC8-6244-8CF1-EC5D2C9D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9346" y="4457700"/>
            <a:ext cx="2488004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34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DC1CF7-543B-694F-B2F0-750EDCA24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23" y="95693"/>
            <a:ext cx="8580475" cy="4653667"/>
          </a:xfrm>
          <a:prstGeom prst="rect">
            <a:avLst/>
          </a:prstGeom>
        </p:spPr>
      </p:pic>
      <p:pic>
        <p:nvPicPr>
          <p:cNvPr id="4098" name="Picture 2" descr="Resultado de imagen de R">
            <a:extLst>
              <a:ext uri="{FF2B5EF4-FFF2-40B4-BE49-F238E27FC236}">
                <a16:creationId xmlns:a16="http://schemas.microsoft.com/office/drawing/2014/main" id="{85C5D176-0AC2-3947-8EB3-BC9CCD61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8789" y="3467985"/>
            <a:ext cx="1853905" cy="185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de rapid miner">
            <a:extLst>
              <a:ext uri="{FF2B5EF4-FFF2-40B4-BE49-F238E27FC236}">
                <a16:creationId xmlns:a16="http://schemas.microsoft.com/office/drawing/2014/main" id="{52FF30F7-E032-8F42-90FB-E715EB1E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864" y="4894226"/>
            <a:ext cx="51943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00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686FF1-D2B2-E148-BAD8-210F7518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75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51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9A7C0F-575C-AB49-8E25-1B2CE1A8F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7581" y="135621"/>
            <a:ext cx="7636622" cy="6722379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FF2ABE8C-609D-7F4F-821A-76B69DC16E5B}"/>
              </a:ext>
            </a:extLst>
          </p:cNvPr>
          <p:cNvSpPr/>
          <p:nvPr/>
        </p:nvSpPr>
        <p:spPr>
          <a:xfrm>
            <a:off x="6850686" y="794479"/>
            <a:ext cx="539463" cy="29980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4B2EF3A-FA28-AC49-8E7A-F41F8449845A}"/>
              </a:ext>
            </a:extLst>
          </p:cNvPr>
          <p:cNvSpPr/>
          <p:nvPr/>
        </p:nvSpPr>
        <p:spPr>
          <a:xfrm>
            <a:off x="6850687" y="2465456"/>
            <a:ext cx="539463" cy="20279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F976B4C-C376-044C-8447-6706BC08C20B}"/>
              </a:ext>
            </a:extLst>
          </p:cNvPr>
          <p:cNvSpPr/>
          <p:nvPr/>
        </p:nvSpPr>
        <p:spPr>
          <a:xfrm>
            <a:off x="6311223" y="4848182"/>
            <a:ext cx="539463" cy="29980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6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9019EFA-9074-0841-AD97-59A92C437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237" y="600074"/>
            <a:ext cx="11150356" cy="4943475"/>
          </a:xfrm>
          <a:prstGeom prst="rect">
            <a:avLst/>
          </a:prstGeom>
        </p:spPr>
      </p:pic>
      <p:pic>
        <p:nvPicPr>
          <p:cNvPr id="3076" name="Picture 4" descr="Resultado de imagen de colineales">
            <a:extLst>
              <a:ext uri="{FF2B5EF4-FFF2-40B4-BE49-F238E27FC236}">
                <a16:creationId xmlns:a16="http://schemas.microsoft.com/office/drawing/2014/main" id="{EB0830D1-1D60-EF46-9792-60EEC0340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9220" y="4744121"/>
            <a:ext cx="1872727" cy="18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77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85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r>
              <a:rPr lang="en-US" dirty="0"/>
              <a:t>ACC</a:t>
            </a:r>
          </a:p>
          <a:p>
            <a:endParaRPr lang="en-US" dirty="0"/>
          </a:p>
          <a:p>
            <a:r>
              <a:rPr lang="en-US" dirty="0"/>
              <a:t>85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Resultado de imagen de fuegos artificiales">
            <a:extLst>
              <a:ext uri="{FF2B5EF4-FFF2-40B4-BE49-F238E27FC236}">
                <a16:creationId xmlns:a16="http://schemas.microsoft.com/office/drawing/2014/main" id="{2D00F392-EC65-344F-A140-6B0BCB4F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5490" y="2543191"/>
            <a:ext cx="4528127" cy="253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8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r>
              <a:rPr lang="en-US" dirty="0"/>
              <a:t>ACC   SEN</a:t>
            </a:r>
          </a:p>
          <a:p>
            <a:endParaRPr lang="en-US" dirty="0"/>
          </a:p>
          <a:p>
            <a:r>
              <a:rPr lang="en-US" dirty="0"/>
              <a:t>85        6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Resultado de imagen de fracaso">
            <a:extLst>
              <a:ext uri="{FF2B5EF4-FFF2-40B4-BE49-F238E27FC236}">
                <a16:creationId xmlns:a16="http://schemas.microsoft.com/office/drawing/2014/main" id="{B399172B-2327-8844-B158-F6563BC32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7070" y="2104195"/>
            <a:ext cx="4066680" cy="281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de pen stick memory">
            <a:extLst>
              <a:ext uri="{FF2B5EF4-FFF2-40B4-BE49-F238E27FC236}">
                <a16:creationId xmlns:a16="http://schemas.microsoft.com/office/drawing/2014/main" id="{DC047283-320B-5D4A-91CD-61591F2A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7892" y="5491261"/>
            <a:ext cx="1232808" cy="116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0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583476B-94C2-6644-86BB-6364E4F0F7D3}"/>
              </a:ext>
            </a:extLst>
          </p:cNvPr>
          <p:cNvSpPr txBox="1"/>
          <p:nvPr/>
        </p:nvSpPr>
        <p:spPr>
          <a:xfrm>
            <a:off x="1062990" y="1666458"/>
            <a:ext cx="58635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😎 😎 😎 😎 😎</a:t>
            </a:r>
          </a:p>
          <a:p>
            <a:r>
              <a:rPr lang="en-US" sz="2400" dirty="0"/>
              <a:t>😎 😎 😎 😎 😎 😎 😎 😎 😎 😎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65747A9-B83C-CB4A-889F-0AA2805C9DC3}"/>
              </a:ext>
            </a:extLst>
          </p:cNvPr>
          <p:cNvSpPr/>
          <p:nvPr/>
        </p:nvSpPr>
        <p:spPr>
          <a:xfrm>
            <a:off x="866021" y="5649663"/>
            <a:ext cx="44582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15% Incidencia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580C87E-42DC-D742-841E-722EED036947}"/>
              </a:ext>
            </a:extLst>
          </p:cNvPr>
          <p:cNvSpPr/>
          <p:nvPr/>
        </p:nvSpPr>
        <p:spPr>
          <a:xfrm>
            <a:off x="2065683" y="458051"/>
            <a:ext cx="16173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C6DF96D-B392-9942-AB4E-920D1BB465E1}"/>
              </a:ext>
            </a:extLst>
          </p:cNvPr>
          <p:cNvSpPr/>
          <p:nvPr/>
        </p:nvSpPr>
        <p:spPr>
          <a:xfrm>
            <a:off x="7223714" y="458051"/>
            <a:ext cx="3174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PREDICHO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4CAD28E-BA0E-6E40-9DC6-0CE8EA4D8821}"/>
              </a:ext>
            </a:extLst>
          </p:cNvPr>
          <p:cNvSpPr txBox="1"/>
          <p:nvPr/>
        </p:nvSpPr>
        <p:spPr>
          <a:xfrm>
            <a:off x="6926580" y="1666458"/>
            <a:ext cx="47150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 </a:t>
            </a:r>
          </a:p>
          <a:p>
            <a:r>
              <a:rPr lang="en-US" sz="2400" dirty="0"/>
              <a:t>🤓 🤓 🤓 🤓 🤓 🤓 🤓 🤓 🤓 🤓</a:t>
            </a:r>
          </a:p>
          <a:p>
            <a:r>
              <a:rPr lang="en-US" sz="2400" dirty="0"/>
              <a:t>🤓 🤓 🤓 🤓 🤓 🤓 🤓 🤓 🤓 🤓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55C564-7A79-6B4A-872B-F25E47137347}"/>
              </a:ext>
            </a:extLst>
          </p:cNvPr>
          <p:cNvSpPr/>
          <p:nvPr/>
        </p:nvSpPr>
        <p:spPr>
          <a:xfrm>
            <a:off x="6754418" y="5649663"/>
            <a:ext cx="41128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85</a:t>
            </a:r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% </a:t>
            </a:r>
            <a:r>
              <a:rPr lang="es-E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Accuracy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5BCBD2EC-4165-224B-B4CE-2A6E58BDA385}"/>
              </a:ext>
            </a:extLst>
          </p:cNvPr>
          <p:cNvSpPr/>
          <p:nvPr/>
        </p:nvSpPr>
        <p:spPr>
          <a:xfrm>
            <a:off x="6933705" y="4546600"/>
            <a:ext cx="3899395" cy="927100"/>
          </a:xfrm>
          <a:custGeom>
            <a:avLst/>
            <a:gdLst>
              <a:gd name="connsiteX0" fmla="*/ 1943595 w 3899395"/>
              <a:gd name="connsiteY0" fmla="*/ 63500 h 927100"/>
              <a:gd name="connsiteX1" fmla="*/ 1943595 w 3899395"/>
              <a:gd name="connsiteY1" fmla="*/ 63500 h 927100"/>
              <a:gd name="connsiteX2" fmla="*/ 2756395 w 3899395"/>
              <a:gd name="connsiteY2" fmla="*/ 88900 h 927100"/>
              <a:gd name="connsiteX3" fmla="*/ 2832595 w 3899395"/>
              <a:gd name="connsiteY3" fmla="*/ 114300 h 927100"/>
              <a:gd name="connsiteX4" fmla="*/ 2896095 w 3899395"/>
              <a:gd name="connsiteY4" fmla="*/ 127000 h 927100"/>
              <a:gd name="connsiteX5" fmla="*/ 3226295 w 3899395"/>
              <a:gd name="connsiteY5" fmla="*/ 114300 h 927100"/>
              <a:gd name="connsiteX6" fmla="*/ 3353295 w 3899395"/>
              <a:gd name="connsiteY6" fmla="*/ 76200 h 927100"/>
              <a:gd name="connsiteX7" fmla="*/ 3429495 w 3899395"/>
              <a:gd name="connsiteY7" fmla="*/ 50800 h 927100"/>
              <a:gd name="connsiteX8" fmla="*/ 3467595 w 3899395"/>
              <a:gd name="connsiteY8" fmla="*/ 38100 h 927100"/>
              <a:gd name="connsiteX9" fmla="*/ 3569195 w 3899395"/>
              <a:gd name="connsiteY9" fmla="*/ 0 h 927100"/>
              <a:gd name="connsiteX10" fmla="*/ 3696195 w 3899395"/>
              <a:gd name="connsiteY10" fmla="*/ 12700 h 927100"/>
              <a:gd name="connsiteX11" fmla="*/ 3810495 w 3899395"/>
              <a:gd name="connsiteY11" fmla="*/ 63500 h 927100"/>
              <a:gd name="connsiteX12" fmla="*/ 3848595 w 3899395"/>
              <a:gd name="connsiteY12" fmla="*/ 76200 h 927100"/>
              <a:gd name="connsiteX13" fmla="*/ 3886695 w 3899395"/>
              <a:gd name="connsiteY13" fmla="*/ 444500 h 927100"/>
              <a:gd name="connsiteX14" fmla="*/ 3899395 w 3899395"/>
              <a:gd name="connsiteY14" fmla="*/ 571500 h 927100"/>
              <a:gd name="connsiteX15" fmla="*/ 3861295 w 3899395"/>
              <a:gd name="connsiteY15" fmla="*/ 749300 h 927100"/>
              <a:gd name="connsiteX16" fmla="*/ 3759695 w 3899395"/>
              <a:gd name="connsiteY16" fmla="*/ 800100 h 927100"/>
              <a:gd name="connsiteX17" fmla="*/ 3670795 w 3899395"/>
              <a:gd name="connsiteY17" fmla="*/ 825500 h 927100"/>
              <a:gd name="connsiteX18" fmla="*/ 3594595 w 3899395"/>
              <a:gd name="connsiteY18" fmla="*/ 850900 h 927100"/>
              <a:gd name="connsiteX19" fmla="*/ 3480295 w 3899395"/>
              <a:gd name="connsiteY19" fmla="*/ 889000 h 927100"/>
              <a:gd name="connsiteX20" fmla="*/ 3442195 w 3899395"/>
              <a:gd name="connsiteY20" fmla="*/ 901700 h 927100"/>
              <a:gd name="connsiteX21" fmla="*/ 3404095 w 3899395"/>
              <a:gd name="connsiteY21" fmla="*/ 914400 h 927100"/>
              <a:gd name="connsiteX22" fmla="*/ 3353295 w 3899395"/>
              <a:gd name="connsiteY22" fmla="*/ 927100 h 927100"/>
              <a:gd name="connsiteX23" fmla="*/ 2972295 w 3899395"/>
              <a:gd name="connsiteY23" fmla="*/ 914400 h 927100"/>
              <a:gd name="connsiteX24" fmla="*/ 2870695 w 3899395"/>
              <a:gd name="connsiteY24" fmla="*/ 901700 h 927100"/>
              <a:gd name="connsiteX25" fmla="*/ 2743695 w 3899395"/>
              <a:gd name="connsiteY25" fmla="*/ 889000 h 927100"/>
              <a:gd name="connsiteX26" fmla="*/ 2616695 w 3899395"/>
              <a:gd name="connsiteY26" fmla="*/ 863600 h 927100"/>
              <a:gd name="connsiteX27" fmla="*/ 2540495 w 3899395"/>
              <a:gd name="connsiteY27" fmla="*/ 850900 h 927100"/>
              <a:gd name="connsiteX28" fmla="*/ 2299195 w 3899395"/>
              <a:gd name="connsiteY28" fmla="*/ 863600 h 927100"/>
              <a:gd name="connsiteX29" fmla="*/ 1664195 w 3899395"/>
              <a:gd name="connsiteY29" fmla="*/ 876300 h 927100"/>
              <a:gd name="connsiteX30" fmla="*/ 1245095 w 3899395"/>
              <a:gd name="connsiteY30" fmla="*/ 914400 h 927100"/>
              <a:gd name="connsiteX31" fmla="*/ 546595 w 3899395"/>
              <a:gd name="connsiteY31" fmla="*/ 901700 h 927100"/>
              <a:gd name="connsiteX32" fmla="*/ 457695 w 3899395"/>
              <a:gd name="connsiteY32" fmla="*/ 876300 h 927100"/>
              <a:gd name="connsiteX33" fmla="*/ 330695 w 3899395"/>
              <a:gd name="connsiteY33" fmla="*/ 838200 h 927100"/>
              <a:gd name="connsiteX34" fmla="*/ 292595 w 3899395"/>
              <a:gd name="connsiteY34" fmla="*/ 812800 h 927100"/>
              <a:gd name="connsiteX35" fmla="*/ 89395 w 3899395"/>
              <a:gd name="connsiteY35" fmla="*/ 787400 h 927100"/>
              <a:gd name="connsiteX36" fmla="*/ 51295 w 3899395"/>
              <a:gd name="connsiteY36" fmla="*/ 774700 h 927100"/>
              <a:gd name="connsiteX37" fmla="*/ 25895 w 3899395"/>
              <a:gd name="connsiteY37" fmla="*/ 520700 h 927100"/>
              <a:gd name="connsiteX38" fmla="*/ 38595 w 3899395"/>
              <a:gd name="connsiteY38" fmla="*/ 482600 h 927100"/>
              <a:gd name="connsiteX39" fmla="*/ 127495 w 3899395"/>
              <a:gd name="connsiteY39" fmla="*/ 457200 h 927100"/>
              <a:gd name="connsiteX40" fmla="*/ 203695 w 3899395"/>
              <a:gd name="connsiteY40" fmla="*/ 431800 h 927100"/>
              <a:gd name="connsiteX41" fmla="*/ 1143495 w 3899395"/>
              <a:gd name="connsiteY41" fmla="*/ 431800 h 927100"/>
              <a:gd name="connsiteX42" fmla="*/ 1537195 w 3899395"/>
              <a:gd name="connsiteY42" fmla="*/ 444500 h 927100"/>
              <a:gd name="connsiteX43" fmla="*/ 1727695 w 3899395"/>
              <a:gd name="connsiteY43" fmla="*/ 457200 h 927100"/>
              <a:gd name="connsiteX44" fmla="*/ 1943595 w 3899395"/>
              <a:gd name="connsiteY44" fmla="*/ 444500 h 927100"/>
              <a:gd name="connsiteX45" fmla="*/ 1956295 w 3899395"/>
              <a:gd name="connsiteY45" fmla="*/ 406400 h 927100"/>
              <a:gd name="connsiteX46" fmla="*/ 1943595 w 3899395"/>
              <a:gd name="connsiteY46" fmla="*/ 63500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899395" h="927100">
                <a:moveTo>
                  <a:pt x="1943595" y="63500"/>
                </a:moveTo>
                <a:lnTo>
                  <a:pt x="1943595" y="63500"/>
                </a:lnTo>
                <a:cubicBezTo>
                  <a:pt x="2350054" y="108662"/>
                  <a:pt x="1650759" y="34524"/>
                  <a:pt x="2756395" y="88900"/>
                </a:cubicBezTo>
                <a:cubicBezTo>
                  <a:pt x="2783137" y="90215"/>
                  <a:pt x="2806341" y="109049"/>
                  <a:pt x="2832595" y="114300"/>
                </a:cubicBezTo>
                <a:lnTo>
                  <a:pt x="2896095" y="127000"/>
                </a:lnTo>
                <a:cubicBezTo>
                  <a:pt x="3006162" y="122767"/>
                  <a:pt x="3116391" y="121627"/>
                  <a:pt x="3226295" y="114300"/>
                </a:cubicBezTo>
                <a:cubicBezTo>
                  <a:pt x="3250287" y="112701"/>
                  <a:pt x="3341501" y="80131"/>
                  <a:pt x="3353295" y="76200"/>
                </a:cubicBezTo>
                <a:lnTo>
                  <a:pt x="3429495" y="50800"/>
                </a:lnTo>
                <a:cubicBezTo>
                  <a:pt x="3442195" y="46567"/>
                  <a:pt x="3456456" y="45526"/>
                  <a:pt x="3467595" y="38100"/>
                </a:cubicBezTo>
                <a:cubicBezTo>
                  <a:pt x="3523656" y="726"/>
                  <a:pt x="3490728" y="15693"/>
                  <a:pt x="3569195" y="0"/>
                </a:cubicBezTo>
                <a:cubicBezTo>
                  <a:pt x="3611528" y="4233"/>
                  <a:pt x="3654379" y="4860"/>
                  <a:pt x="3696195" y="12700"/>
                </a:cubicBezTo>
                <a:cubicBezTo>
                  <a:pt x="3801042" y="32359"/>
                  <a:pt x="3742041" y="29273"/>
                  <a:pt x="3810495" y="63500"/>
                </a:cubicBezTo>
                <a:cubicBezTo>
                  <a:pt x="3822469" y="69487"/>
                  <a:pt x="3835895" y="71967"/>
                  <a:pt x="3848595" y="76200"/>
                </a:cubicBezTo>
                <a:cubicBezTo>
                  <a:pt x="3935987" y="207288"/>
                  <a:pt x="3866966" y="89385"/>
                  <a:pt x="3886695" y="444500"/>
                </a:cubicBezTo>
                <a:cubicBezTo>
                  <a:pt x="3889055" y="486979"/>
                  <a:pt x="3895162" y="529167"/>
                  <a:pt x="3899395" y="571500"/>
                </a:cubicBezTo>
                <a:cubicBezTo>
                  <a:pt x="3898753" y="576635"/>
                  <a:pt x="3885424" y="737236"/>
                  <a:pt x="3861295" y="749300"/>
                </a:cubicBezTo>
                <a:cubicBezTo>
                  <a:pt x="3827428" y="766233"/>
                  <a:pt x="3795616" y="788126"/>
                  <a:pt x="3759695" y="800100"/>
                </a:cubicBezTo>
                <a:cubicBezTo>
                  <a:pt x="3631652" y="842781"/>
                  <a:pt x="3830263" y="777660"/>
                  <a:pt x="3670795" y="825500"/>
                </a:cubicBezTo>
                <a:cubicBezTo>
                  <a:pt x="3645150" y="833193"/>
                  <a:pt x="3619995" y="842433"/>
                  <a:pt x="3594595" y="850900"/>
                </a:cubicBezTo>
                <a:lnTo>
                  <a:pt x="3480295" y="889000"/>
                </a:lnTo>
                <a:lnTo>
                  <a:pt x="3442195" y="901700"/>
                </a:lnTo>
                <a:cubicBezTo>
                  <a:pt x="3429495" y="905933"/>
                  <a:pt x="3417082" y="911153"/>
                  <a:pt x="3404095" y="914400"/>
                </a:cubicBezTo>
                <a:lnTo>
                  <a:pt x="3353295" y="927100"/>
                </a:lnTo>
                <a:lnTo>
                  <a:pt x="2972295" y="914400"/>
                </a:lnTo>
                <a:cubicBezTo>
                  <a:pt x="2938212" y="912606"/>
                  <a:pt x="2904616" y="905469"/>
                  <a:pt x="2870695" y="901700"/>
                </a:cubicBezTo>
                <a:cubicBezTo>
                  <a:pt x="2828411" y="897002"/>
                  <a:pt x="2785769" y="895311"/>
                  <a:pt x="2743695" y="889000"/>
                </a:cubicBezTo>
                <a:cubicBezTo>
                  <a:pt x="2701001" y="882596"/>
                  <a:pt x="2659279" y="870697"/>
                  <a:pt x="2616695" y="863600"/>
                </a:cubicBezTo>
                <a:lnTo>
                  <a:pt x="2540495" y="850900"/>
                </a:lnTo>
                <a:cubicBezTo>
                  <a:pt x="2460062" y="855133"/>
                  <a:pt x="2379706" y="861266"/>
                  <a:pt x="2299195" y="863600"/>
                </a:cubicBezTo>
                <a:lnTo>
                  <a:pt x="1664195" y="876300"/>
                </a:lnTo>
                <a:cubicBezTo>
                  <a:pt x="1478095" y="883744"/>
                  <a:pt x="1398870" y="895178"/>
                  <a:pt x="1245095" y="914400"/>
                </a:cubicBezTo>
                <a:lnTo>
                  <a:pt x="546595" y="901700"/>
                </a:lnTo>
                <a:cubicBezTo>
                  <a:pt x="524072" y="900936"/>
                  <a:pt x="480706" y="882875"/>
                  <a:pt x="457695" y="876300"/>
                </a:cubicBezTo>
                <a:cubicBezTo>
                  <a:pt x="426635" y="867426"/>
                  <a:pt x="353330" y="853290"/>
                  <a:pt x="330695" y="838200"/>
                </a:cubicBezTo>
                <a:cubicBezTo>
                  <a:pt x="317995" y="829733"/>
                  <a:pt x="306624" y="818813"/>
                  <a:pt x="292595" y="812800"/>
                </a:cubicBezTo>
                <a:cubicBezTo>
                  <a:pt x="244196" y="792058"/>
                  <a:pt x="107744" y="788929"/>
                  <a:pt x="89395" y="787400"/>
                </a:cubicBezTo>
                <a:cubicBezTo>
                  <a:pt x="76695" y="783167"/>
                  <a:pt x="62434" y="782126"/>
                  <a:pt x="51295" y="774700"/>
                </a:cubicBezTo>
                <a:cubicBezTo>
                  <a:pt x="-38316" y="714959"/>
                  <a:pt x="14287" y="636781"/>
                  <a:pt x="25895" y="520700"/>
                </a:cubicBezTo>
                <a:cubicBezTo>
                  <a:pt x="27227" y="507379"/>
                  <a:pt x="29129" y="492066"/>
                  <a:pt x="38595" y="482600"/>
                </a:cubicBezTo>
                <a:cubicBezTo>
                  <a:pt x="44692" y="476503"/>
                  <a:pt x="127024" y="457341"/>
                  <a:pt x="127495" y="457200"/>
                </a:cubicBezTo>
                <a:cubicBezTo>
                  <a:pt x="153140" y="449507"/>
                  <a:pt x="203695" y="431800"/>
                  <a:pt x="203695" y="431800"/>
                </a:cubicBezTo>
                <a:cubicBezTo>
                  <a:pt x="634954" y="471005"/>
                  <a:pt x="148779" y="431800"/>
                  <a:pt x="1143495" y="431800"/>
                </a:cubicBezTo>
                <a:cubicBezTo>
                  <a:pt x="1274797" y="431800"/>
                  <a:pt x="1405962" y="440267"/>
                  <a:pt x="1537195" y="444500"/>
                </a:cubicBezTo>
                <a:cubicBezTo>
                  <a:pt x="1600695" y="448733"/>
                  <a:pt x="1664054" y="457200"/>
                  <a:pt x="1727695" y="457200"/>
                </a:cubicBezTo>
                <a:cubicBezTo>
                  <a:pt x="1799786" y="457200"/>
                  <a:pt x="1873221" y="460139"/>
                  <a:pt x="1943595" y="444500"/>
                </a:cubicBezTo>
                <a:cubicBezTo>
                  <a:pt x="1956663" y="441596"/>
                  <a:pt x="1955800" y="419778"/>
                  <a:pt x="1956295" y="406400"/>
                </a:cubicBezTo>
                <a:lnTo>
                  <a:pt x="1943595" y="63500"/>
                </a:lnTo>
                <a:close/>
              </a:path>
            </a:pathLst>
          </a:custGeom>
          <a:noFill/>
          <a:ln w="317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   SEN</a:t>
            </a:r>
          </a:p>
          <a:p>
            <a:endParaRPr lang="en-US" dirty="0"/>
          </a:p>
          <a:p>
            <a:r>
              <a:rPr lang="en-US" dirty="0"/>
              <a:t>85        6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ñal de prohibido 2">
            <a:extLst>
              <a:ext uri="{FF2B5EF4-FFF2-40B4-BE49-F238E27FC236}">
                <a16:creationId xmlns:a16="http://schemas.microsoft.com/office/drawing/2014/main" id="{CA2856DA-10B1-144E-8C28-3F321980A06E}"/>
              </a:ext>
            </a:extLst>
          </p:cNvPr>
          <p:cNvSpPr/>
          <p:nvPr/>
        </p:nvSpPr>
        <p:spPr>
          <a:xfrm>
            <a:off x="3585817" y="2847084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eñal de prohibido 7">
            <a:extLst>
              <a:ext uri="{FF2B5EF4-FFF2-40B4-BE49-F238E27FC236}">
                <a16:creationId xmlns:a16="http://schemas.microsoft.com/office/drawing/2014/main" id="{4C4B3442-666D-B84B-9B8F-967F1E20F151}"/>
              </a:ext>
            </a:extLst>
          </p:cNvPr>
          <p:cNvSpPr/>
          <p:nvPr/>
        </p:nvSpPr>
        <p:spPr>
          <a:xfrm>
            <a:off x="3585817" y="4215842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eñal de prohibido 8">
            <a:extLst>
              <a:ext uri="{FF2B5EF4-FFF2-40B4-BE49-F238E27FC236}">
                <a16:creationId xmlns:a16="http://schemas.microsoft.com/office/drawing/2014/main" id="{A628B0FD-48D4-8247-A803-CD43D379DA91}"/>
              </a:ext>
            </a:extLst>
          </p:cNvPr>
          <p:cNvSpPr/>
          <p:nvPr/>
        </p:nvSpPr>
        <p:spPr>
          <a:xfrm>
            <a:off x="3585816" y="5709910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8F84515-BCE6-6D4D-A7CB-4305B3BA2722}"/>
              </a:ext>
            </a:extLst>
          </p:cNvPr>
          <p:cNvGrpSpPr/>
          <p:nvPr/>
        </p:nvGrpSpPr>
        <p:grpSpPr>
          <a:xfrm>
            <a:off x="2216162" y="2658141"/>
            <a:ext cx="3264195" cy="2633112"/>
            <a:chOff x="2216162" y="2658141"/>
            <a:chExt cx="3264195" cy="2633112"/>
          </a:xfrm>
        </p:grpSpPr>
        <p:sp>
          <p:nvSpPr>
            <p:cNvPr id="4" name="Nube 3">
              <a:extLst>
                <a:ext uri="{FF2B5EF4-FFF2-40B4-BE49-F238E27FC236}">
                  <a16:creationId xmlns:a16="http://schemas.microsoft.com/office/drawing/2014/main" id="{5A1DD7AA-05AE-BB42-BB3F-69541CDDBDEF}"/>
                </a:ext>
              </a:extLst>
            </p:cNvPr>
            <p:cNvSpPr/>
            <p:nvPr/>
          </p:nvSpPr>
          <p:spPr>
            <a:xfrm>
              <a:off x="2216162" y="2658141"/>
              <a:ext cx="3264195" cy="263311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448256B-7ADB-D241-991D-A45AE7501781}"/>
                </a:ext>
              </a:extLst>
            </p:cNvPr>
            <p:cNvSpPr txBox="1"/>
            <p:nvPr/>
          </p:nvSpPr>
          <p:spPr>
            <a:xfrm>
              <a:off x="3274828" y="3200400"/>
              <a:ext cx="14779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Missing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901F99A-4E99-6145-9545-F48D70AE38B4}"/>
              </a:ext>
            </a:extLst>
          </p:cNvPr>
          <p:cNvSpPr txBox="1"/>
          <p:nvPr/>
        </p:nvSpPr>
        <p:spPr>
          <a:xfrm>
            <a:off x="-2000250" y="-210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1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40B34-97B4-7C46-9218-D22F7AFCE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07064"/>
            <a:ext cx="9144000" cy="2387600"/>
          </a:xfrm>
        </p:spPr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Salud</a:t>
            </a:r>
            <a:r>
              <a:rPr lang="en-US" dirty="0"/>
              <a:t>-UEM</a:t>
            </a:r>
          </a:p>
        </p:txBody>
      </p:sp>
      <p:pic>
        <p:nvPicPr>
          <p:cNvPr id="12290" name="Picture 2" descr="Resultado de imagen de emilia condes">
            <a:extLst>
              <a:ext uri="{FF2B5EF4-FFF2-40B4-BE49-F238E27FC236}">
                <a16:creationId xmlns:a16="http://schemas.microsoft.com/office/drawing/2014/main" id="{A8DC486D-326C-7740-AD30-3A50EED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376" y="4505329"/>
            <a:ext cx="1608137" cy="18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73C737-BE00-2549-8987-D7B577E3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101" y="2265515"/>
            <a:ext cx="1675074" cy="1475396"/>
          </a:xfrm>
          <a:prstGeom prst="rect">
            <a:avLst/>
          </a:prstGeom>
        </p:spPr>
      </p:pic>
      <p:pic>
        <p:nvPicPr>
          <p:cNvPr id="12292" name="Picture 4" descr="Resultado de imagen de enrique puertas">
            <a:extLst>
              <a:ext uri="{FF2B5EF4-FFF2-40B4-BE49-F238E27FC236}">
                <a16:creationId xmlns:a16="http://schemas.microsoft.com/office/drawing/2014/main" id="{9FA38D68-8AD8-5D4E-8544-5932165D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4906" y="3665542"/>
            <a:ext cx="1679575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de gema villalba">
            <a:extLst>
              <a:ext uri="{FF2B5EF4-FFF2-40B4-BE49-F238E27FC236}">
                <a16:creationId xmlns:a16="http://schemas.microsoft.com/office/drawing/2014/main" id="{EF59A6CD-E4B2-A84E-A26A-A35810B0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519" y="2265515"/>
            <a:ext cx="1322387" cy="13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n de ester garcia enfermeria europea">
            <a:extLst>
              <a:ext uri="{FF2B5EF4-FFF2-40B4-BE49-F238E27FC236}">
                <a16:creationId xmlns:a16="http://schemas.microsoft.com/office/drawing/2014/main" id="{24899DF6-8129-084A-8641-7269B7E6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449" y="3311530"/>
            <a:ext cx="1392366" cy="20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sultado de imagen de gergana koleva">
            <a:extLst>
              <a:ext uri="{FF2B5EF4-FFF2-40B4-BE49-F238E27FC236}">
                <a16:creationId xmlns:a16="http://schemas.microsoft.com/office/drawing/2014/main" id="{27FE816A-958D-7D44-93E6-B1D2B1F7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648" y="4322578"/>
            <a:ext cx="1801814" cy="180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7AEA3D-DC8A-474E-B090-EA213249F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7288" y="5980207"/>
            <a:ext cx="3414712" cy="877793"/>
          </a:xfrm>
          <a:prstGeom prst="rect">
            <a:avLst/>
          </a:prstGeom>
        </p:spPr>
      </p:pic>
      <p:pic>
        <p:nvPicPr>
          <p:cNvPr id="12302" name="Picture 14" descr="Resultado de imagen de machine learning health">
            <a:extLst>
              <a:ext uri="{FF2B5EF4-FFF2-40B4-BE49-F238E27FC236}">
                <a16:creationId xmlns:a16="http://schemas.microsoft.com/office/drawing/2014/main" id="{A22D9238-4A82-EF46-BFC9-8699BDD2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824" y="2094707"/>
            <a:ext cx="3028351" cy="181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Cristian\Desktop\RKKG680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5629" y="4710805"/>
            <a:ext cx="1380228" cy="207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987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5EB64E-1562-084D-8850-7AF7FBF2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48" y="596900"/>
            <a:ext cx="10588586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94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   SEN</a:t>
            </a:r>
          </a:p>
          <a:p>
            <a:endParaRPr lang="en-US" dirty="0"/>
          </a:p>
          <a:p>
            <a:r>
              <a:rPr lang="en-US" dirty="0"/>
              <a:t>85        6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ñal de prohibido 2">
            <a:extLst>
              <a:ext uri="{FF2B5EF4-FFF2-40B4-BE49-F238E27FC236}">
                <a16:creationId xmlns:a16="http://schemas.microsoft.com/office/drawing/2014/main" id="{CA2856DA-10B1-144E-8C28-3F321980A06E}"/>
              </a:ext>
            </a:extLst>
          </p:cNvPr>
          <p:cNvSpPr/>
          <p:nvPr/>
        </p:nvSpPr>
        <p:spPr>
          <a:xfrm>
            <a:off x="3585817" y="2847084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eñal de prohibido 7">
            <a:extLst>
              <a:ext uri="{FF2B5EF4-FFF2-40B4-BE49-F238E27FC236}">
                <a16:creationId xmlns:a16="http://schemas.microsoft.com/office/drawing/2014/main" id="{4C4B3442-666D-B84B-9B8F-967F1E20F151}"/>
              </a:ext>
            </a:extLst>
          </p:cNvPr>
          <p:cNvSpPr/>
          <p:nvPr/>
        </p:nvSpPr>
        <p:spPr>
          <a:xfrm>
            <a:off x="3585817" y="4215842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eñal de prohibido 8">
            <a:extLst>
              <a:ext uri="{FF2B5EF4-FFF2-40B4-BE49-F238E27FC236}">
                <a16:creationId xmlns:a16="http://schemas.microsoft.com/office/drawing/2014/main" id="{A628B0FD-48D4-8247-A803-CD43D379DA91}"/>
              </a:ext>
            </a:extLst>
          </p:cNvPr>
          <p:cNvSpPr/>
          <p:nvPr/>
        </p:nvSpPr>
        <p:spPr>
          <a:xfrm>
            <a:off x="3585816" y="5709910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8F84515-BCE6-6D4D-A7CB-4305B3BA2722}"/>
              </a:ext>
            </a:extLst>
          </p:cNvPr>
          <p:cNvGrpSpPr/>
          <p:nvPr/>
        </p:nvGrpSpPr>
        <p:grpSpPr>
          <a:xfrm>
            <a:off x="2216162" y="2658141"/>
            <a:ext cx="3264195" cy="2633112"/>
            <a:chOff x="2216162" y="2658141"/>
            <a:chExt cx="3264195" cy="2633112"/>
          </a:xfrm>
        </p:grpSpPr>
        <p:sp>
          <p:nvSpPr>
            <p:cNvPr id="4" name="Nube 3">
              <a:extLst>
                <a:ext uri="{FF2B5EF4-FFF2-40B4-BE49-F238E27FC236}">
                  <a16:creationId xmlns:a16="http://schemas.microsoft.com/office/drawing/2014/main" id="{5A1DD7AA-05AE-BB42-BB3F-69541CDDBDEF}"/>
                </a:ext>
              </a:extLst>
            </p:cNvPr>
            <p:cNvSpPr/>
            <p:nvPr/>
          </p:nvSpPr>
          <p:spPr>
            <a:xfrm>
              <a:off x="2216162" y="2658141"/>
              <a:ext cx="3264195" cy="263311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448256B-7ADB-D241-991D-A45AE7501781}"/>
                </a:ext>
              </a:extLst>
            </p:cNvPr>
            <p:cNvSpPr txBox="1"/>
            <p:nvPr/>
          </p:nvSpPr>
          <p:spPr>
            <a:xfrm>
              <a:off x="3274828" y="3200400"/>
              <a:ext cx="14779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Missing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/= </a:t>
              </a:r>
              <a:r>
                <a:rPr lang="en-US" sz="2400" dirty="0" err="1">
                  <a:solidFill>
                    <a:schemeClr val="bg1"/>
                  </a:solidFill>
                </a:rPr>
                <a:t>Rango</a:t>
              </a:r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901F99A-4E99-6145-9545-F48D70AE38B4}"/>
              </a:ext>
            </a:extLst>
          </p:cNvPr>
          <p:cNvSpPr txBox="1"/>
          <p:nvPr/>
        </p:nvSpPr>
        <p:spPr>
          <a:xfrm>
            <a:off x="-2000250" y="-210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32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581E71-74B3-FC4E-B633-E776FEB8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733506"/>
            <a:ext cx="10965160" cy="55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8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</a:t>
            </a:r>
          </a:p>
          <a:p>
            <a:r>
              <a:rPr lang="en-US" dirty="0"/>
              <a:t>     Raw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   SEN</a:t>
            </a:r>
          </a:p>
          <a:p>
            <a:endParaRPr lang="en-US" dirty="0"/>
          </a:p>
          <a:p>
            <a:r>
              <a:rPr lang="en-US" dirty="0"/>
              <a:t>85        6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eñal de prohibido 2">
            <a:extLst>
              <a:ext uri="{FF2B5EF4-FFF2-40B4-BE49-F238E27FC236}">
                <a16:creationId xmlns:a16="http://schemas.microsoft.com/office/drawing/2014/main" id="{CA2856DA-10B1-144E-8C28-3F321980A06E}"/>
              </a:ext>
            </a:extLst>
          </p:cNvPr>
          <p:cNvSpPr/>
          <p:nvPr/>
        </p:nvSpPr>
        <p:spPr>
          <a:xfrm>
            <a:off x="3585817" y="2847084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eñal de prohibido 7">
            <a:extLst>
              <a:ext uri="{FF2B5EF4-FFF2-40B4-BE49-F238E27FC236}">
                <a16:creationId xmlns:a16="http://schemas.microsoft.com/office/drawing/2014/main" id="{4C4B3442-666D-B84B-9B8F-967F1E20F151}"/>
              </a:ext>
            </a:extLst>
          </p:cNvPr>
          <p:cNvSpPr/>
          <p:nvPr/>
        </p:nvSpPr>
        <p:spPr>
          <a:xfrm>
            <a:off x="3585817" y="4215842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eñal de prohibido 8">
            <a:extLst>
              <a:ext uri="{FF2B5EF4-FFF2-40B4-BE49-F238E27FC236}">
                <a16:creationId xmlns:a16="http://schemas.microsoft.com/office/drawing/2014/main" id="{A628B0FD-48D4-8247-A803-CD43D379DA91}"/>
              </a:ext>
            </a:extLst>
          </p:cNvPr>
          <p:cNvSpPr/>
          <p:nvPr/>
        </p:nvSpPr>
        <p:spPr>
          <a:xfrm>
            <a:off x="3585816" y="5709910"/>
            <a:ext cx="824753" cy="83942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8F84515-BCE6-6D4D-A7CB-4305B3BA2722}"/>
              </a:ext>
            </a:extLst>
          </p:cNvPr>
          <p:cNvGrpSpPr/>
          <p:nvPr/>
        </p:nvGrpSpPr>
        <p:grpSpPr>
          <a:xfrm>
            <a:off x="2216162" y="2658141"/>
            <a:ext cx="3264195" cy="2633112"/>
            <a:chOff x="2216162" y="2658141"/>
            <a:chExt cx="3264195" cy="2633112"/>
          </a:xfrm>
        </p:grpSpPr>
        <p:sp>
          <p:nvSpPr>
            <p:cNvPr id="4" name="Nube 3">
              <a:extLst>
                <a:ext uri="{FF2B5EF4-FFF2-40B4-BE49-F238E27FC236}">
                  <a16:creationId xmlns:a16="http://schemas.microsoft.com/office/drawing/2014/main" id="{5A1DD7AA-05AE-BB42-BB3F-69541CDDBDEF}"/>
                </a:ext>
              </a:extLst>
            </p:cNvPr>
            <p:cNvSpPr/>
            <p:nvPr/>
          </p:nvSpPr>
          <p:spPr>
            <a:xfrm>
              <a:off x="2216162" y="2658141"/>
              <a:ext cx="3264195" cy="263311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448256B-7ADB-D241-991D-A45AE7501781}"/>
                </a:ext>
              </a:extLst>
            </p:cNvPr>
            <p:cNvSpPr txBox="1"/>
            <p:nvPr/>
          </p:nvSpPr>
          <p:spPr>
            <a:xfrm>
              <a:off x="3274828" y="3200400"/>
              <a:ext cx="14779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Missing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/= </a:t>
              </a:r>
              <a:r>
                <a:rPr lang="en-US" sz="2400" dirty="0" err="1">
                  <a:solidFill>
                    <a:schemeClr val="bg1"/>
                  </a:solidFill>
                </a:rPr>
                <a:t>Rango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 err="1">
                  <a:solidFill>
                    <a:schemeClr val="bg1"/>
                  </a:solidFill>
                </a:rPr>
                <a:t>Balanceo</a:t>
              </a:r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901F99A-4E99-6145-9545-F48D70AE38B4}"/>
              </a:ext>
            </a:extLst>
          </p:cNvPr>
          <p:cNvSpPr txBox="1"/>
          <p:nvPr/>
        </p:nvSpPr>
        <p:spPr>
          <a:xfrm>
            <a:off x="-2000250" y="-210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6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                                      MODELO B                                        MODELO C</a:t>
            </a:r>
          </a:p>
          <a:p>
            <a:r>
              <a:rPr lang="en-US" dirty="0"/>
              <a:t>     Raw                                     Complete Case Analysis                          </a:t>
            </a:r>
            <a:r>
              <a:rPr lang="en-US" dirty="0" err="1"/>
              <a:t>Imputación</a:t>
            </a:r>
            <a:endParaRPr lang="en-US" dirty="0"/>
          </a:p>
          <a:p>
            <a:r>
              <a:rPr lang="en-US" dirty="0"/>
              <a:t>                                   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r>
              <a:rPr lang="en-US" dirty="0"/>
              <a:t>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endParaRPr lang="en-US" dirty="0"/>
          </a:p>
          <a:p>
            <a:r>
              <a:rPr lang="en-US" dirty="0"/>
              <a:t>                                                          </a:t>
            </a:r>
            <a:r>
              <a:rPr lang="en-US" dirty="0" err="1"/>
              <a:t>Balanceado</a:t>
            </a:r>
            <a:r>
              <a:rPr lang="en-US" dirty="0"/>
              <a:t>                                       </a:t>
            </a:r>
            <a:r>
              <a:rPr lang="en-US" dirty="0" err="1"/>
              <a:t>Balanceado</a:t>
            </a:r>
            <a:endParaRPr lang="en-US" dirty="0"/>
          </a:p>
          <a:p>
            <a:r>
              <a:rPr lang="en-US" dirty="0"/>
              <a:t>ACC   SEN</a:t>
            </a:r>
          </a:p>
          <a:p>
            <a:endParaRPr lang="en-US" dirty="0"/>
          </a:p>
          <a:p>
            <a:r>
              <a:rPr lang="en-US" dirty="0"/>
              <a:t>85        6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85AB5BA-1949-C242-BD6C-AB1C010D20F9}"/>
              </a:ext>
            </a:extLst>
          </p:cNvPr>
          <p:cNvGrpSpPr/>
          <p:nvPr/>
        </p:nvGrpSpPr>
        <p:grpSpPr>
          <a:xfrm>
            <a:off x="3585816" y="2847084"/>
            <a:ext cx="824754" cy="3702255"/>
            <a:chOff x="3585816" y="2847084"/>
            <a:chExt cx="824754" cy="3702255"/>
          </a:xfrm>
        </p:grpSpPr>
        <p:sp>
          <p:nvSpPr>
            <p:cNvPr id="9" name="Señal de prohibido 8">
              <a:extLst>
                <a:ext uri="{FF2B5EF4-FFF2-40B4-BE49-F238E27FC236}">
                  <a16:creationId xmlns:a16="http://schemas.microsoft.com/office/drawing/2014/main" id="{A0CE66A9-E348-894E-88F7-4A8A9C8706CD}"/>
                </a:ext>
              </a:extLst>
            </p:cNvPr>
            <p:cNvSpPr/>
            <p:nvPr/>
          </p:nvSpPr>
          <p:spPr>
            <a:xfrm>
              <a:off x="3585817" y="2847084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Señal de prohibido 9">
              <a:extLst>
                <a:ext uri="{FF2B5EF4-FFF2-40B4-BE49-F238E27FC236}">
                  <a16:creationId xmlns:a16="http://schemas.microsoft.com/office/drawing/2014/main" id="{C1ED82D6-E921-A849-8B43-28586559F0D2}"/>
                </a:ext>
              </a:extLst>
            </p:cNvPr>
            <p:cNvSpPr/>
            <p:nvPr/>
          </p:nvSpPr>
          <p:spPr>
            <a:xfrm>
              <a:off x="3585817" y="4215842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Señal de prohibido 10">
              <a:extLst>
                <a:ext uri="{FF2B5EF4-FFF2-40B4-BE49-F238E27FC236}">
                  <a16:creationId xmlns:a16="http://schemas.microsoft.com/office/drawing/2014/main" id="{360F32A8-1B77-664D-B016-29B7E578C048}"/>
                </a:ext>
              </a:extLst>
            </p:cNvPr>
            <p:cNvSpPr/>
            <p:nvPr/>
          </p:nvSpPr>
          <p:spPr>
            <a:xfrm>
              <a:off x="3585816" y="5709910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E247D5F-86AB-7546-AC9E-FABEC89A43D5}"/>
              </a:ext>
            </a:extLst>
          </p:cNvPr>
          <p:cNvGrpSpPr/>
          <p:nvPr/>
        </p:nvGrpSpPr>
        <p:grpSpPr>
          <a:xfrm>
            <a:off x="2216162" y="2658141"/>
            <a:ext cx="3264195" cy="2633112"/>
            <a:chOff x="2216162" y="2658141"/>
            <a:chExt cx="3264195" cy="2633112"/>
          </a:xfrm>
        </p:grpSpPr>
        <p:sp>
          <p:nvSpPr>
            <p:cNvPr id="13" name="Nube 12">
              <a:extLst>
                <a:ext uri="{FF2B5EF4-FFF2-40B4-BE49-F238E27FC236}">
                  <a16:creationId xmlns:a16="http://schemas.microsoft.com/office/drawing/2014/main" id="{7FFCBC1F-C259-2248-83EE-A466EACB3264}"/>
                </a:ext>
              </a:extLst>
            </p:cNvPr>
            <p:cNvSpPr/>
            <p:nvPr/>
          </p:nvSpPr>
          <p:spPr>
            <a:xfrm>
              <a:off x="2216162" y="2658141"/>
              <a:ext cx="3264195" cy="263311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E0FF8E3-C483-4040-B084-91AC9839C44C}"/>
                </a:ext>
              </a:extLst>
            </p:cNvPr>
            <p:cNvSpPr txBox="1"/>
            <p:nvPr/>
          </p:nvSpPr>
          <p:spPr>
            <a:xfrm>
              <a:off x="3274828" y="3200400"/>
              <a:ext cx="14779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Missing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/= </a:t>
              </a:r>
              <a:r>
                <a:rPr lang="en-US" sz="2400" dirty="0" err="1">
                  <a:solidFill>
                    <a:schemeClr val="bg1"/>
                  </a:solidFill>
                </a:rPr>
                <a:t>Rango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 err="1">
                  <a:solidFill>
                    <a:schemeClr val="bg1"/>
                  </a:solidFill>
                </a:rPr>
                <a:t>Balanceo</a:t>
              </a:r>
              <a:endParaRPr lang="en-US" sz="2400" dirty="0">
                <a:solidFill>
                  <a:schemeClr val="bg1"/>
                </a:solidFill>
              </a:endParaRP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22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88C6297-99E6-CF4B-A4B6-A71375BA2CE8}"/>
              </a:ext>
            </a:extLst>
          </p:cNvPr>
          <p:cNvSpPr txBox="1"/>
          <p:nvPr/>
        </p:nvSpPr>
        <p:spPr>
          <a:xfrm>
            <a:off x="711200" y="292100"/>
            <a:ext cx="10718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Normalization (media = 0; </a:t>
            </a:r>
            <a:r>
              <a:rPr lang="en-US" dirty="0" err="1"/>
              <a:t>rango</a:t>
            </a:r>
            <a:r>
              <a:rPr lang="en-US" dirty="0"/>
              <a:t> variable). Better for normal distribution.</a:t>
            </a:r>
          </a:p>
          <a:p>
            <a:r>
              <a:rPr lang="en-US" dirty="0" err="1"/>
              <a:t>normalizar</a:t>
            </a:r>
            <a:r>
              <a:rPr lang="en-US" dirty="0"/>
              <a:t> &lt;- function(x) {</a:t>
            </a:r>
          </a:p>
          <a:p>
            <a:r>
              <a:rPr lang="en-US" dirty="0"/>
              <a:t>  return((x - mean(x)) / </a:t>
            </a:r>
            <a:r>
              <a:rPr lang="en-US" dirty="0" err="1"/>
              <a:t>sd</a:t>
            </a:r>
            <a:r>
              <a:rPr lang="en-US" dirty="0"/>
              <a:t>(x))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Estandarización</a:t>
            </a:r>
            <a:r>
              <a:rPr lang="en-US" dirty="0"/>
              <a:t> o Max-min Normalization (</a:t>
            </a:r>
            <a:r>
              <a:rPr lang="en-US" dirty="0" err="1"/>
              <a:t>rango</a:t>
            </a:r>
            <a:r>
              <a:rPr lang="en-US" dirty="0"/>
              <a:t> de 0 a 1; media =/ 0,5). Better for non-normal distribution.</a:t>
            </a:r>
          </a:p>
          <a:p>
            <a:r>
              <a:rPr lang="en-US" dirty="0" err="1"/>
              <a:t>estandarizar</a:t>
            </a:r>
            <a:r>
              <a:rPr lang="en-US" dirty="0"/>
              <a:t> &lt;- function(x) {</a:t>
            </a:r>
          </a:p>
          <a:p>
            <a:r>
              <a:rPr lang="en-US" dirty="0"/>
              <a:t>  return((x - min(x)) / (max(x)-min(x)))</a:t>
            </a:r>
          </a:p>
          <a:p>
            <a:r>
              <a:rPr lang="en-US" dirty="0"/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D15BE7-89E8-7947-9EE3-C85DFB113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5821" y="596900"/>
            <a:ext cx="6144579" cy="2959100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21FF08D-5EFE-D444-A633-804073325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9501" y="3903823"/>
            <a:ext cx="5778500" cy="2954177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6155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D36043A-5763-C04E-ABE6-867A4186B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00" y="1383699"/>
            <a:ext cx="5359400" cy="381999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8B392F0-22AD-4D47-8DB0-7BF61EB92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6229" y="1383699"/>
            <a:ext cx="5541089" cy="38199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305807-9561-644C-99A7-82379107305C}"/>
              </a:ext>
            </a:extLst>
          </p:cNvPr>
          <p:cNvSpPr txBox="1"/>
          <p:nvPr/>
        </p:nvSpPr>
        <p:spPr>
          <a:xfrm>
            <a:off x="4876800" y="241300"/>
            <a:ext cx="3009900" cy="5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56CB103-24A0-CB45-9079-FCC09C954F02}"/>
              </a:ext>
            </a:extLst>
          </p:cNvPr>
          <p:cNvSpPr/>
          <p:nvPr/>
        </p:nvSpPr>
        <p:spPr>
          <a:xfrm>
            <a:off x="4848347" y="241300"/>
            <a:ext cx="2469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OVER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436ABF-8B7F-A742-A0A7-D429A1F197AA}"/>
              </a:ext>
            </a:extLst>
          </p:cNvPr>
          <p:cNvCxnSpPr/>
          <p:nvPr/>
        </p:nvCxnSpPr>
        <p:spPr>
          <a:xfrm flipV="1">
            <a:off x="1803400" y="2108200"/>
            <a:ext cx="0" cy="20066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5A2AA32C-CF97-724B-A2F2-396BBD7D200C}"/>
              </a:ext>
            </a:extLst>
          </p:cNvPr>
          <p:cNvSpPr/>
          <p:nvPr/>
        </p:nvSpPr>
        <p:spPr>
          <a:xfrm>
            <a:off x="1294856" y="4191312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D2BD96F-866E-AA46-ADE1-2DB1914A6B7B}"/>
              </a:ext>
            </a:extLst>
          </p:cNvPr>
          <p:cNvSpPr/>
          <p:nvPr/>
        </p:nvSpPr>
        <p:spPr>
          <a:xfrm>
            <a:off x="7695656" y="2970530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50%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050" name="Picture 2" descr="Resultado de imagen de rose">
            <a:extLst>
              <a:ext uri="{FF2B5EF4-FFF2-40B4-BE49-F238E27FC236}">
                <a16:creationId xmlns:a16="http://schemas.microsoft.com/office/drawing/2014/main" id="{30CAC8C0-CFE7-2A43-9D14-BDE7BFB5C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920" y="59960"/>
            <a:ext cx="1094282" cy="14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06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A2D1D14-5C43-6244-A948-79FFDF3F51A6}"/>
              </a:ext>
            </a:extLst>
          </p:cNvPr>
          <p:cNvSpPr/>
          <p:nvPr/>
        </p:nvSpPr>
        <p:spPr>
          <a:xfrm>
            <a:off x="4608378" y="241300"/>
            <a:ext cx="2949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UNDE</a:t>
            </a:r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3A3D02-06BF-A948-83E1-13253768F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00" y="1383699"/>
            <a:ext cx="5359400" cy="38199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AA12247-A486-8940-9121-F179A613D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269" y="1383699"/>
            <a:ext cx="5417781" cy="3819995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4DE2BE-F2BE-8E4E-8911-91277F91BDE1}"/>
              </a:ext>
            </a:extLst>
          </p:cNvPr>
          <p:cNvCxnSpPr>
            <a:cxnSpLocks/>
          </p:cNvCxnSpPr>
          <p:nvPr/>
        </p:nvCxnSpPr>
        <p:spPr>
          <a:xfrm>
            <a:off x="4470400" y="2044700"/>
            <a:ext cx="0" cy="19685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4926CB3B-3364-6040-9CE5-FF2DB7E7CB06}"/>
              </a:ext>
            </a:extLst>
          </p:cNvPr>
          <p:cNvSpPr/>
          <p:nvPr/>
        </p:nvSpPr>
        <p:spPr>
          <a:xfrm>
            <a:off x="1294856" y="4191312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44DF620-2FD4-D443-B6BE-DBAC0FF26D60}"/>
              </a:ext>
            </a:extLst>
          </p:cNvPr>
          <p:cNvSpPr/>
          <p:nvPr/>
        </p:nvSpPr>
        <p:spPr>
          <a:xfrm>
            <a:off x="7792642" y="4191311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50%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8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84AF11D-3A72-034A-9119-00EE15D48D58}"/>
              </a:ext>
            </a:extLst>
          </p:cNvPr>
          <p:cNvSpPr/>
          <p:nvPr/>
        </p:nvSpPr>
        <p:spPr>
          <a:xfrm>
            <a:off x="4833984" y="241300"/>
            <a:ext cx="2498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 BOTH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0F8213-7DF0-894A-82D3-106863E3F7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00" y="1383699"/>
            <a:ext cx="5359400" cy="38199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C2F3E8-8935-C942-8535-094DE0CCB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2312" y="1383699"/>
            <a:ext cx="5401388" cy="3819995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C8266B9-245C-EA4A-9EBE-D58C830B7B5E}"/>
              </a:ext>
            </a:extLst>
          </p:cNvPr>
          <p:cNvCxnSpPr>
            <a:cxnSpLocks/>
          </p:cNvCxnSpPr>
          <p:nvPr/>
        </p:nvCxnSpPr>
        <p:spPr>
          <a:xfrm>
            <a:off x="4470400" y="2032000"/>
            <a:ext cx="0" cy="9398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E0A0ABB-4A01-9141-8599-E4C777521725}"/>
              </a:ext>
            </a:extLst>
          </p:cNvPr>
          <p:cNvCxnSpPr>
            <a:cxnSpLocks/>
          </p:cNvCxnSpPr>
          <p:nvPr/>
        </p:nvCxnSpPr>
        <p:spPr>
          <a:xfrm flipV="1">
            <a:off x="1803400" y="3213100"/>
            <a:ext cx="0" cy="9017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E25F376C-D028-CD4A-81DF-1779F6B8BBEA}"/>
              </a:ext>
            </a:extLst>
          </p:cNvPr>
          <p:cNvSpPr/>
          <p:nvPr/>
        </p:nvSpPr>
        <p:spPr>
          <a:xfrm>
            <a:off x="1294856" y="4191312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B22927-5A90-F64B-8A1D-2C63F1AAED04}"/>
              </a:ext>
            </a:extLst>
          </p:cNvPr>
          <p:cNvSpPr/>
          <p:nvPr/>
        </p:nvSpPr>
        <p:spPr>
          <a:xfrm>
            <a:off x="7626383" y="3551908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50%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9719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BF15CA9-E311-3349-ADC3-720E75FF5DB4}"/>
              </a:ext>
            </a:extLst>
          </p:cNvPr>
          <p:cNvSpPr/>
          <p:nvPr/>
        </p:nvSpPr>
        <p:spPr>
          <a:xfrm>
            <a:off x="4886658" y="241300"/>
            <a:ext cx="2393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4. ROSE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73C885-87EE-4A4B-9607-8EE1B1EB5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00" y="1383699"/>
            <a:ext cx="5359400" cy="38199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8A45AA-15AB-A24B-B43A-F15DDE1AD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3869" y="1383699"/>
            <a:ext cx="5466181" cy="3819995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507405D-4A84-1142-8D50-1AA42CEC238D}"/>
              </a:ext>
            </a:extLst>
          </p:cNvPr>
          <p:cNvCxnSpPr>
            <a:cxnSpLocks/>
          </p:cNvCxnSpPr>
          <p:nvPr/>
        </p:nvCxnSpPr>
        <p:spPr>
          <a:xfrm>
            <a:off x="4470400" y="2032000"/>
            <a:ext cx="0" cy="9398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01B103C-46B2-2445-A554-BAD6F18F0446}"/>
              </a:ext>
            </a:extLst>
          </p:cNvPr>
          <p:cNvCxnSpPr>
            <a:cxnSpLocks/>
          </p:cNvCxnSpPr>
          <p:nvPr/>
        </p:nvCxnSpPr>
        <p:spPr>
          <a:xfrm flipV="1">
            <a:off x="1803400" y="3213100"/>
            <a:ext cx="0" cy="9017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A4F0E40-4FCC-7F49-9D27-29BEF4FDA9E5}"/>
              </a:ext>
            </a:extLst>
          </p:cNvPr>
          <p:cNvSpPr/>
          <p:nvPr/>
        </p:nvSpPr>
        <p:spPr>
          <a:xfrm>
            <a:off x="1294856" y="4191312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B0A701-1918-744C-B3B7-0A9B3DEF2057}"/>
              </a:ext>
            </a:extLst>
          </p:cNvPr>
          <p:cNvSpPr/>
          <p:nvPr/>
        </p:nvSpPr>
        <p:spPr>
          <a:xfrm>
            <a:off x="7570965" y="3551908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50%</a:t>
            </a:r>
            <a:endParaRPr lang="es-E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18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C:\Users\Cristian\Desktop\RKKG68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5629" y="4710805"/>
            <a:ext cx="1380228" cy="207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240B34-97B4-7C46-9218-D22F7AFCE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07064"/>
            <a:ext cx="9144000" cy="2387600"/>
          </a:xfrm>
        </p:spPr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Salud</a:t>
            </a:r>
            <a:r>
              <a:rPr lang="en-US" dirty="0"/>
              <a:t>-UEM</a:t>
            </a:r>
          </a:p>
        </p:txBody>
      </p:sp>
      <p:pic>
        <p:nvPicPr>
          <p:cNvPr id="12290" name="Picture 2" descr="Resultado de imagen de emilia condes">
            <a:extLst>
              <a:ext uri="{FF2B5EF4-FFF2-40B4-BE49-F238E27FC236}">
                <a16:creationId xmlns:a16="http://schemas.microsoft.com/office/drawing/2014/main" id="{A8DC486D-326C-7740-AD30-3A50EED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376" y="4505329"/>
            <a:ext cx="1608137" cy="18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73C737-BE00-2549-8987-D7B577E3B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101" y="2265515"/>
            <a:ext cx="1675074" cy="1475396"/>
          </a:xfrm>
          <a:prstGeom prst="rect">
            <a:avLst/>
          </a:prstGeom>
        </p:spPr>
      </p:pic>
      <p:pic>
        <p:nvPicPr>
          <p:cNvPr id="12292" name="Picture 4" descr="Resultado de imagen de enrique puertas">
            <a:extLst>
              <a:ext uri="{FF2B5EF4-FFF2-40B4-BE49-F238E27FC236}">
                <a16:creationId xmlns:a16="http://schemas.microsoft.com/office/drawing/2014/main" id="{9FA38D68-8AD8-5D4E-8544-5932165D7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4906" y="3665542"/>
            <a:ext cx="1679575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de gema villalba">
            <a:extLst>
              <a:ext uri="{FF2B5EF4-FFF2-40B4-BE49-F238E27FC236}">
                <a16:creationId xmlns:a16="http://schemas.microsoft.com/office/drawing/2014/main" id="{EF59A6CD-E4B2-A84E-A26A-A35810B0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519" y="2265515"/>
            <a:ext cx="1322387" cy="13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n de ester garcia enfermeria europea">
            <a:extLst>
              <a:ext uri="{FF2B5EF4-FFF2-40B4-BE49-F238E27FC236}">
                <a16:creationId xmlns:a16="http://schemas.microsoft.com/office/drawing/2014/main" id="{24899DF6-8129-084A-8641-7269B7E6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449" y="3311530"/>
            <a:ext cx="1392366" cy="20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esultado de imagen de gergana koleva">
            <a:extLst>
              <a:ext uri="{FF2B5EF4-FFF2-40B4-BE49-F238E27FC236}">
                <a16:creationId xmlns:a16="http://schemas.microsoft.com/office/drawing/2014/main" id="{27FE816A-958D-7D44-93E6-B1D2B1F7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648" y="4322578"/>
            <a:ext cx="1801814" cy="180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7AEA3D-DC8A-474E-B090-EA213249F9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7288" y="5980207"/>
            <a:ext cx="3414712" cy="877793"/>
          </a:xfrm>
          <a:prstGeom prst="rect">
            <a:avLst/>
          </a:prstGeom>
        </p:spPr>
      </p:pic>
      <p:pic>
        <p:nvPicPr>
          <p:cNvPr id="12302" name="Picture 14" descr="Resultado de imagen de machine learning health">
            <a:extLst>
              <a:ext uri="{FF2B5EF4-FFF2-40B4-BE49-F238E27FC236}">
                <a16:creationId xmlns:a16="http://schemas.microsoft.com/office/drawing/2014/main" id="{A22D9238-4A82-EF46-BFC9-8699BDD2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824" y="2094707"/>
            <a:ext cx="3028351" cy="181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alfredo martinez">
            <a:extLst>
              <a:ext uri="{FF2B5EF4-FFF2-40B4-BE49-F238E27FC236}">
                <a16:creationId xmlns:a16="http://schemas.microsoft.com/office/drawing/2014/main" id="{551B2888-ACDB-4240-865B-489F2CEE8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743" cy="78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33A439C3-9EF0-9E47-9007-EB0D9C73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3712" y="391278"/>
            <a:ext cx="912213" cy="9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9898FE87-0C11-7847-8D3E-7A55B5AB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8" y="1115461"/>
            <a:ext cx="981026" cy="9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javier garcia asensio">
            <a:extLst>
              <a:ext uri="{FF2B5EF4-FFF2-40B4-BE49-F238E27FC236}">
                <a16:creationId xmlns:a16="http://schemas.microsoft.com/office/drawing/2014/main" id="{C264C722-BF00-A54D-886E-757B47F64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0986" y="269566"/>
            <a:ext cx="767304" cy="10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Nicole Gorfinkiel">
            <a:extLst>
              <a:ext uri="{FF2B5EF4-FFF2-40B4-BE49-F238E27FC236}">
                <a16:creationId xmlns:a16="http://schemas.microsoft.com/office/drawing/2014/main" id="{16E3F978-5E27-F248-AF96-55C478839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6399" y="1331031"/>
            <a:ext cx="792843" cy="110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paloma gomez caro">
            <a:extLst>
              <a:ext uri="{FF2B5EF4-FFF2-40B4-BE49-F238E27FC236}">
                <a16:creationId xmlns:a16="http://schemas.microsoft.com/office/drawing/2014/main" id="{23A378D7-269A-BC42-B907-C70C4D3A3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963" y="1641987"/>
            <a:ext cx="620486" cy="5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avier Menasalvas Olmo">
            <a:extLst>
              <a:ext uri="{FF2B5EF4-FFF2-40B4-BE49-F238E27FC236}">
                <a16:creationId xmlns:a16="http://schemas.microsoft.com/office/drawing/2014/main" id="{ED636530-4791-E44E-893E-0A3C32E87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7070" y="2347349"/>
            <a:ext cx="1051379" cy="10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ire Estramiana Elorrieta">
            <a:extLst>
              <a:ext uri="{FF2B5EF4-FFF2-40B4-BE49-F238E27FC236}">
                <a16:creationId xmlns:a16="http://schemas.microsoft.com/office/drawing/2014/main" id="{67212A00-93E3-C148-831B-FD8B50FFB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0090" y="3955370"/>
            <a:ext cx="1008743" cy="100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de Roberto Castrillo Puente">
            <a:extLst>
              <a:ext uri="{FF2B5EF4-FFF2-40B4-BE49-F238E27FC236}">
                <a16:creationId xmlns:a16="http://schemas.microsoft.com/office/drawing/2014/main" id="{675A0CAA-59D2-F84E-8CDA-8CA598F1D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9147" y="5615120"/>
            <a:ext cx="1555759" cy="101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icente Clemente">
            <a:extLst>
              <a:ext uri="{FF2B5EF4-FFF2-40B4-BE49-F238E27FC236}">
                <a16:creationId xmlns:a16="http://schemas.microsoft.com/office/drawing/2014/main" id="{CC8C8C10-7741-9849-8CC2-F250265E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7125" y="5770904"/>
            <a:ext cx="706973" cy="70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n de juan pablo dominguez elehache">
            <a:extLst>
              <a:ext uri="{FF2B5EF4-FFF2-40B4-BE49-F238E27FC236}">
                <a16:creationId xmlns:a16="http://schemas.microsoft.com/office/drawing/2014/main" id="{0BA71710-79EA-0B4D-984A-524F165C2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196" y="160204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sultado de imagen de &quot;javier morande&quot;">
            <a:extLst>
              <a:ext uri="{FF2B5EF4-FFF2-40B4-BE49-F238E27FC236}">
                <a16:creationId xmlns:a16="http://schemas.microsoft.com/office/drawing/2014/main" id="{0AB7987D-8095-B44A-AA17-531C1CDAE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1455" y="5057631"/>
            <a:ext cx="1083144" cy="108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www.uni-muenster.de/imperia/md/images/wwu/auslandsamt/internationalewissenschaftler/wirestipendiatinnen/fittosize_746_494_8083e5224acc6acf59a273e9fab73604_maria_ronco_startbild_name.jpeg">
            <a:extLst>
              <a:ext uri="{FF2B5EF4-FFF2-40B4-BE49-F238E27FC236}">
                <a16:creationId xmlns:a16="http://schemas.microsoft.com/office/drawing/2014/main" id="{31D85968-328F-EB46-B5A2-79AB418B1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9147" y="4069933"/>
            <a:ext cx="1171975" cy="115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sultado de imagen de rodrigo san cristobal blanco imdea">
            <a:extLst>
              <a:ext uri="{FF2B5EF4-FFF2-40B4-BE49-F238E27FC236}">
                <a16:creationId xmlns:a16="http://schemas.microsoft.com/office/drawing/2014/main" id="{F951C561-E626-674E-8EE2-F630EF610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9641" y="5557754"/>
            <a:ext cx="1025952" cy="10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Resultado de imagen de javier sanchez soriano">
            <a:extLst>
              <a:ext uri="{FF2B5EF4-FFF2-40B4-BE49-F238E27FC236}">
                <a16:creationId xmlns:a16="http://schemas.microsoft.com/office/drawing/2014/main" id="{1555F36A-53F0-0842-AA0B-1B952A7B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4697" y="3521173"/>
            <a:ext cx="1191951" cy="119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Resultado de imagen de María Lorena Prieto Prieto universidad europea">
            <a:extLst>
              <a:ext uri="{FF2B5EF4-FFF2-40B4-BE49-F238E27FC236}">
                <a16:creationId xmlns:a16="http://schemas.microsoft.com/office/drawing/2014/main" id="{39452807-4415-4444-9C0A-34BE8D329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7785" y="1262077"/>
            <a:ext cx="1090611" cy="10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ra sonriente 2">
            <a:extLst>
              <a:ext uri="{FF2B5EF4-FFF2-40B4-BE49-F238E27FC236}">
                <a16:creationId xmlns:a16="http://schemas.microsoft.com/office/drawing/2014/main" id="{DE2095CF-1820-754C-98EB-0F712F77AD92}"/>
              </a:ext>
            </a:extLst>
          </p:cNvPr>
          <p:cNvSpPr/>
          <p:nvPr/>
        </p:nvSpPr>
        <p:spPr>
          <a:xfrm>
            <a:off x="2457125" y="109135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ra sonriente 28">
            <a:extLst>
              <a:ext uri="{FF2B5EF4-FFF2-40B4-BE49-F238E27FC236}">
                <a16:creationId xmlns:a16="http://schemas.microsoft.com/office/drawing/2014/main" id="{4C5E14F3-60A1-8840-8233-B0AAF1274CF4}"/>
              </a:ext>
            </a:extLst>
          </p:cNvPr>
          <p:cNvSpPr/>
          <p:nvPr/>
        </p:nvSpPr>
        <p:spPr>
          <a:xfrm>
            <a:off x="1278751" y="1509015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ra sonriente 29">
            <a:extLst>
              <a:ext uri="{FF2B5EF4-FFF2-40B4-BE49-F238E27FC236}">
                <a16:creationId xmlns:a16="http://schemas.microsoft.com/office/drawing/2014/main" id="{30C70EA2-F3BA-3645-BD2E-C90DAB467C1A}"/>
              </a:ext>
            </a:extLst>
          </p:cNvPr>
          <p:cNvSpPr/>
          <p:nvPr/>
        </p:nvSpPr>
        <p:spPr>
          <a:xfrm>
            <a:off x="2264954" y="128969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ra sonriente 30">
            <a:extLst>
              <a:ext uri="{FF2B5EF4-FFF2-40B4-BE49-F238E27FC236}">
                <a16:creationId xmlns:a16="http://schemas.microsoft.com/office/drawing/2014/main" id="{34530128-A596-CF45-88CC-F23E04C0A585}"/>
              </a:ext>
            </a:extLst>
          </p:cNvPr>
          <p:cNvSpPr/>
          <p:nvPr/>
        </p:nvSpPr>
        <p:spPr>
          <a:xfrm>
            <a:off x="2107837" y="3028561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ra sonriente 31">
            <a:extLst>
              <a:ext uri="{FF2B5EF4-FFF2-40B4-BE49-F238E27FC236}">
                <a16:creationId xmlns:a16="http://schemas.microsoft.com/office/drawing/2014/main" id="{F714D9C3-3B86-AC45-9F07-7BDED321FE24}"/>
              </a:ext>
            </a:extLst>
          </p:cNvPr>
          <p:cNvSpPr/>
          <p:nvPr/>
        </p:nvSpPr>
        <p:spPr>
          <a:xfrm>
            <a:off x="7114705" y="137611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ra sonriente 32">
            <a:extLst>
              <a:ext uri="{FF2B5EF4-FFF2-40B4-BE49-F238E27FC236}">
                <a16:creationId xmlns:a16="http://schemas.microsoft.com/office/drawing/2014/main" id="{E2566B03-C6BA-8646-A060-904E954F0174}"/>
              </a:ext>
            </a:extLst>
          </p:cNvPr>
          <p:cNvSpPr/>
          <p:nvPr/>
        </p:nvSpPr>
        <p:spPr>
          <a:xfrm>
            <a:off x="7709297" y="2048384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ra sonriente 33">
            <a:extLst>
              <a:ext uri="{FF2B5EF4-FFF2-40B4-BE49-F238E27FC236}">
                <a16:creationId xmlns:a16="http://schemas.microsoft.com/office/drawing/2014/main" id="{6E11D395-2269-F642-83F9-0C49AF91A061}"/>
              </a:ext>
            </a:extLst>
          </p:cNvPr>
          <p:cNvSpPr/>
          <p:nvPr/>
        </p:nvSpPr>
        <p:spPr>
          <a:xfrm>
            <a:off x="7826939" y="122225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ra sonriente 34">
            <a:extLst>
              <a:ext uri="{FF2B5EF4-FFF2-40B4-BE49-F238E27FC236}">
                <a16:creationId xmlns:a16="http://schemas.microsoft.com/office/drawing/2014/main" id="{79DF766D-60A4-AD4C-AEB4-978197090FD3}"/>
              </a:ext>
            </a:extLst>
          </p:cNvPr>
          <p:cNvSpPr/>
          <p:nvPr/>
        </p:nvSpPr>
        <p:spPr>
          <a:xfrm>
            <a:off x="5319696" y="26956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ra sonriente 35">
            <a:extLst>
              <a:ext uri="{FF2B5EF4-FFF2-40B4-BE49-F238E27FC236}">
                <a16:creationId xmlns:a16="http://schemas.microsoft.com/office/drawing/2014/main" id="{B6963D3F-7D71-5E45-A29B-C3719354D7E0}"/>
              </a:ext>
            </a:extLst>
          </p:cNvPr>
          <p:cNvSpPr/>
          <p:nvPr/>
        </p:nvSpPr>
        <p:spPr>
          <a:xfrm>
            <a:off x="8941777" y="11871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ra sonriente 36">
            <a:extLst>
              <a:ext uri="{FF2B5EF4-FFF2-40B4-BE49-F238E27FC236}">
                <a16:creationId xmlns:a16="http://schemas.microsoft.com/office/drawing/2014/main" id="{EDAFCBEC-95D2-2B46-87EA-8E2DB3BE0E21}"/>
              </a:ext>
            </a:extLst>
          </p:cNvPr>
          <p:cNvSpPr/>
          <p:nvPr/>
        </p:nvSpPr>
        <p:spPr>
          <a:xfrm>
            <a:off x="10160977" y="82530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ra sonriente 37">
            <a:extLst>
              <a:ext uri="{FF2B5EF4-FFF2-40B4-BE49-F238E27FC236}">
                <a16:creationId xmlns:a16="http://schemas.microsoft.com/office/drawing/2014/main" id="{B94B5116-C038-4A40-89B3-200A4206297D}"/>
              </a:ext>
            </a:extLst>
          </p:cNvPr>
          <p:cNvSpPr/>
          <p:nvPr/>
        </p:nvSpPr>
        <p:spPr>
          <a:xfrm>
            <a:off x="10471456" y="1526242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ra sonriente 38">
            <a:extLst>
              <a:ext uri="{FF2B5EF4-FFF2-40B4-BE49-F238E27FC236}">
                <a16:creationId xmlns:a16="http://schemas.microsoft.com/office/drawing/2014/main" id="{DB918114-A91B-6D4F-B9F4-395B99879DC4}"/>
              </a:ext>
            </a:extLst>
          </p:cNvPr>
          <p:cNvSpPr/>
          <p:nvPr/>
        </p:nvSpPr>
        <p:spPr>
          <a:xfrm>
            <a:off x="9812122" y="2784969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ra sonriente 39">
            <a:extLst>
              <a:ext uri="{FF2B5EF4-FFF2-40B4-BE49-F238E27FC236}">
                <a16:creationId xmlns:a16="http://schemas.microsoft.com/office/drawing/2014/main" id="{EAC7A46A-E3CC-744B-9492-E7453638A242}"/>
              </a:ext>
            </a:extLst>
          </p:cNvPr>
          <p:cNvSpPr/>
          <p:nvPr/>
        </p:nvSpPr>
        <p:spPr>
          <a:xfrm>
            <a:off x="9129641" y="2849346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ra sonriente 40">
            <a:extLst>
              <a:ext uri="{FF2B5EF4-FFF2-40B4-BE49-F238E27FC236}">
                <a16:creationId xmlns:a16="http://schemas.microsoft.com/office/drawing/2014/main" id="{8ABA68DD-7CA6-424E-9C80-92E3F903638F}"/>
              </a:ext>
            </a:extLst>
          </p:cNvPr>
          <p:cNvSpPr/>
          <p:nvPr/>
        </p:nvSpPr>
        <p:spPr>
          <a:xfrm>
            <a:off x="7972012" y="380958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ra sonriente 41">
            <a:extLst>
              <a:ext uri="{FF2B5EF4-FFF2-40B4-BE49-F238E27FC236}">
                <a16:creationId xmlns:a16="http://schemas.microsoft.com/office/drawing/2014/main" id="{8B9AC401-1D1B-1E4E-A561-B79BD6D84E89}"/>
              </a:ext>
            </a:extLst>
          </p:cNvPr>
          <p:cNvSpPr/>
          <p:nvPr/>
        </p:nvSpPr>
        <p:spPr>
          <a:xfrm>
            <a:off x="7256664" y="628894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ra sonriente 42">
            <a:extLst>
              <a:ext uri="{FF2B5EF4-FFF2-40B4-BE49-F238E27FC236}">
                <a16:creationId xmlns:a16="http://schemas.microsoft.com/office/drawing/2014/main" id="{8554BC7B-0CA6-E54E-9C54-EEF208F14664}"/>
              </a:ext>
            </a:extLst>
          </p:cNvPr>
          <p:cNvSpPr/>
          <p:nvPr/>
        </p:nvSpPr>
        <p:spPr>
          <a:xfrm>
            <a:off x="8019907" y="644281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ra sonriente 43">
            <a:extLst>
              <a:ext uri="{FF2B5EF4-FFF2-40B4-BE49-F238E27FC236}">
                <a16:creationId xmlns:a16="http://schemas.microsoft.com/office/drawing/2014/main" id="{0CAE912D-4B93-4C47-94BB-7AF19902B0A7}"/>
              </a:ext>
            </a:extLst>
          </p:cNvPr>
          <p:cNvSpPr/>
          <p:nvPr/>
        </p:nvSpPr>
        <p:spPr>
          <a:xfrm>
            <a:off x="11822723" y="3862674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ra sonriente 44">
            <a:extLst>
              <a:ext uri="{FF2B5EF4-FFF2-40B4-BE49-F238E27FC236}">
                <a16:creationId xmlns:a16="http://schemas.microsoft.com/office/drawing/2014/main" id="{0BBCA14D-72F7-C848-AD8E-3EF905E680A8}"/>
              </a:ext>
            </a:extLst>
          </p:cNvPr>
          <p:cNvSpPr/>
          <p:nvPr/>
        </p:nvSpPr>
        <p:spPr>
          <a:xfrm>
            <a:off x="10282028" y="572672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ara sonriente 45">
            <a:extLst>
              <a:ext uri="{FF2B5EF4-FFF2-40B4-BE49-F238E27FC236}">
                <a16:creationId xmlns:a16="http://schemas.microsoft.com/office/drawing/2014/main" id="{DDABE375-7129-4A48-91D3-13A683B70878}"/>
              </a:ext>
            </a:extLst>
          </p:cNvPr>
          <p:cNvSpPr/>
          <p:nvPr/>
        </p:nvSpPr>
        <p:spPr>
          <a:xfrm>
            <a:off x="10883650" y="644281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ra sonriente 46">
            <a:extLst>
              <a:ext uri="{FF2B5EF4-FFF2-40B4-BE49-F238E27FC236}">
                <a16:creationId xmlns:a16="http://schemas.microsoft.com/office/drawing/2014/main" id="{F4544F95-1713-7C4B-B7EE-716129B460DF}"/>
              </a:ext>
            </a:extLst>
          </p:cNvPr>
          <p:cNvSpPr/>
          <p:nvPr/>
        </p:nvSpPr>
        <p:spPr>
          <a:xfrm>
            <a:off x="10298723" y="435512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ara sonriente 47">
            <a:extLst>
              <a:ext uri="{FF2B5EF4-FFF2-40B4-BE49-F238E27FC236}">
                <a16:creationId xmlns:a16="http://schemas.microsoft.com/office/drawing/2014/main" id="{AD6DCB52-8C4B-2841-82AA-2DCF2CC53AD9}"/>
              </a:ext>
            </a:extLst>
          </p:cNvPr>
          <p:cNvSpPr/>
          <p:nvPr/>
        </p:nvSpPr>
        <p:spPr>
          <a:xfrm>
            <a:off x="4079730" y="642984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ra sonriente 48">
            <a:extLst>
              <a:ext uri="{FF2B5EF4-FFF2-40B4-BE49-F238E27FC236}">
                <a16:creationId xmlns:a16="http://schemas.microsoft.com/office/drawing/2014/main" id="{DA2630A4-4396-5343-AD75-47C8A8AEF389}"/>
              </a:ext>
            </a:extLst>
          </p:cNvPr>
          <p:cNvSpPr/>
          <p:nvPr/>
        </p:nvSpPr>
        <p:spPr>
          <a:xfrm>
            <a:off x="2040544" y="6429840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ra sonriente 49">
            <a:extLst>
              <a:ext uri="{FF2B5EF4-FFF2-40B4-BE49-F238E27FC236}">
                <a16:creationId xmlns:a16="http://schemas.microsoft.com/office/drawing/2014/main" id="{4120F282-AE1B-054A-8D13-45445E8AB279}"/>
              </a:ext>
            </a:extLst>
          </p:cNvPr>
          <p:cNvSpPr/>
          <p:nvPr/>
        </p:nvSpPr>
        <p:spPr>
          <a:xfrm>
            <a:off x="2068709" y="546317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ara sonriente 50">
            <a:extLst>
              <a:ext uri="{FF2B5EF4-FFF2-40B4-BE49-F238E27FC236}">
                <a16:creationId xmlns:a16="http://schemas.microsoft.com/office/drawing/2014/main" id="{4EBC9D79-1681-0D43-A6A2-6EC7BE626669}"/>
              </a:ext>
            </a:extLst>
          </p:cNvPr>
          <p:cNvSpPr/>
          <p:nvPr/>
        </p:nvSpPr>
        <p:spPr>
          <a:xfrm>
            <a:off x="1459281" y="5223485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ra sonriente 51">
            <a:extLst>
              <a:ext uri="{FF2B5EF4-FFF2-40B4-BE49-F238E27FC236}">
                <a16:creationId xmlns:a16="http://schemas.microsoft.com/office/drawing/2014/main" id="{0CDED7AB-A069-A94C-ADE5-84B418BC4DC4}"/>
              </a:ext>
            </a:extLst>
          </p:cNvPr>
          <p:cNvSpPr/>
          <p:nvPr/>
        </p:nvSpPr>
        <p:spPr>
          <a:xfrm>
            <a:off x="1362344" y="3704039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ra sonriente 52">
            <a:extLst>
              <a:ext uri="{FF2B5EF4-FFF2-40B4-BE49-F238E27FC236}">
                <a16:creationId xmlns:a16="http://schemas.microsoft.com/office/drawing/2014/main" id="{3BCCB4A1-15A6-4240-9776-C888A71D9F3A}"/>
              </a:ext>
            </a:extLst>
          </p:cNvPr>
          <p:cNvSpPr/>
          <p:nvPr/>
        </p:nvSpPr>
        <p:spPr>
          <a:xfrm>
            <a:off x="87090" y="360722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ra sonriente 53">
            <a:extLst>
              <a:ext uri="{FF2B5EF4-FFF2-40B4-BE49-F238E27FC236}">
                <a16:creationId xmlns:a16="http://schemas.microsoft.com/office/drawing/2014/main" id="{77802222-8F49-5E46-A0CA-85F66C92D067}"/>
              </a:ext>
            </a:extLst>
          </p:cNvPr>
          <p:cNvSpPr/>
          <p:nvPr/>
        </p:nvSpPr>
        <p:spPr>
          <a:xfrm>
            <a:off x="3990088" y="3978277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ra sonriente 54">
            <a:extLst>
              <a:ext uri="{FF2B5EF4-FFF2-40B4-BE49-F238E27FC236}">
                <a16:creationId xmlns:a16="http://schemas.microsoft.com/office/drawing/2014/main" id="{FF9755FD-F663-704B-A2F7-AB82F1437223}"/>
              </a:ext>
            </a:extLst>
          </p:cNvPr>
          <p:cNvSpPr/>
          <p:nvPr/>
        </p:nvSpPr>
        <p:spPr>
          <a:xfrm>
            <a:off x="4991143" y="4131869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ara sonriente 55">
            <a:extLst>
              <a:ext uri="{FF2B5EF4-FFF2-40B4-BE49-F238E27FC236}">
                <a16:creationId xmlns:a16="http://schemas.microsoft.com/office/drawing/2014/main" id="{DE6BE136-698A-B644-AEAB-9F4114E0056B}"/>
              </a:ext>
            </a:extLst>
          </p:cNvPr>
          <p:cNvSpPr/>
          <p:nvPr/>
        </p:nvSpPr>
        <p:spPr>
          <a:xfrm>
            <a:off x="11414362" y="1708498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ra sonriente 56">
            <a:extLst>
              <a:ext uri="{FF2B5EF4-FFF2-40B4-BE49-F238E27FC236}">
                <a16:creationId xmlns:a16="http://schemas.microsoft.com/office/drawing/2014/main" id="{DD3AE243-41EB-9B47-B91C-00647ED58B23}"/>
              </a:ext>
            </a:extLst>
          </p:cNvPr>
          <p:cNvSpPr/>
          <p:nvPr/>
        </p:nvSpPr>
        <p:spPr>
          <a:xfrm>
            <a:off x="11822723" y="5879123"/>
            <a:ext cx="290146" cy="30773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sultado de imagen de 50">
            <a:extLst>
              <a:ext uri="{FF2B5EF4-FFF2-40B4-BE49-F238E27FC236}">
                <a16:creationId xmlns:a16="http://schemas.microsoft.com/office/drawing/2014/main" id="{9452AA9D-C619-B644-A7AF-7DD7CFDB1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0961" y="1170908"/>
            <a:ext cx="4986163" cy="49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805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E0AB59A-1905-6A4A-8F66-D0DF66E04F3B}"/>
              </a:ext>
            </a:extLst>
          </p:cNvPr>
          <p:cNvSpPr txBox="1"/>
          <p:nvPr/>
        </p:nvSpPr>
        <p:spPr>
          <a:xfrm>
            <a:off x="815248" y="716096"/>
            <a:ext cx="103999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library(ROSE)</a:t>
            </a:r>
          </a:p>
          <a:p>
            <a:r>
              <a:rPr lang="en-US" dirty="0"/>
              <a:t># </a:t>
            </a:r>
            <a:r>
              <a:rPr lang="en-US" dirty="0" err="1"/>
              <a:t>Balanceo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base </a:t>
            </a:r>
            <a:r>
              <a:rPr lang="en-US" dirty="0" err="1"/>
              <a:t>normalizada</a:t>
            </a:r>
            <a:endParaRPr lang="en-US" dirty="0"/>
          </a:p>
          <a:p>
            <a:r>
              <a:rPr lang="en-US" dirty="0"/>
              <a:t># I- Oversampling</a:t>
            </a:r>
          </a:p>
          <a:p>
            <a:r>
              <a:rPr lang="en-US" dirty="0" err="1"/>
              <a:t>framiB_train_norm_bal_over</a:t>
            </a:r>
            <a:r>
              <a:rPr lang="en-US" dirty="0"/>
              <a:t> &lt;- </a:t>
            </a:r>
            <a:r>
              <a:rPr lang="en-US" dirty="0" err="1"/>
              <a:t>ovun.sample</a:t>
            </a:r>
            <a:r>
              <a:rPr lang="en-US" dirty="0"/>
              <a:t>(</a:t>
            </a:r>
            <a:r>
              <a:rPr lang="en-US" dirty="0" err="1"/>
              <a:t>TenYearCHD</a:t>
            </a:r>
            <a:r>
              <a:rPr lang="en-US" dirty="0"/>
              <a:t>~., data = </a:t>
            </a:r>
            <a:r>
              <a:rPr lang="en-US" dirty="0" err="1"/>
              <a:t>framiB_train_norm</a:t>
            </a:r>
            <a:r>
              <a:rPr lang="en-US" dirty="0"/>
              <a:t>, method = "over", N=5168)$data</a:t>
            </a:r>
          </a:p>
          <a:p>
            <a:r>
              <a:rPr lang="en-US" dirty="0"/>
              <a:t># II- </a:t>
            </a:r>
            <a:r>
              <a:rPr lang="en-US" dirty="0" err="1"/>
              <a:t>Undersampling</a:t>
            </a:r>
            <a:endParaRPr lang="en-US" dirty="0"/>
          </a:p>
          <a:p>
            <a:r>
              <a:rPr lang="en-US" dirty="0" err="1"/>
              <a:t>framiB_train_norm_bal_under</a:t>
            </a:r>
            <a:r>
              <a:rPr lang="en-US" dirty="0"/>
              <a:t> &lt;- </a:t>
            </a:r>
            <a:r>
              <a:rPr lang="en-US" dirty="0" err="1"/>
              <a:t>ovun.sample</a:t>
            </a:r>
            <a:r>
              <a:rPr lang="en-US" dirty="0"/>
              <a:t>(</a:t>
            </a:r>
            <a:r>
              <a:rPr lang="en-US" dirty="0" err="1"/>
              <a:t>TenYearCHD</a:t>
            </a:r>
            <a:r>
              <a:rPr lang="en-US" dirty="0"/>
              <a:t>~., data = </a:t>
            </a:r>
            <a:r>
              <a:rPr lang="en-US" dirty="0" err="1"/>
              <a:t>framiB_train_norm</a:t>
            </a:r>
            <a:r>
              <a:rPr lang="en-US" dirty="0"/>
              <a:t>, method = "under", N = 938, seed = 1)$data</a:t>
            </a:r>
          </a:p>
          <a:p>
            <a:r>
              <a:rPr lang="en-US" dirty="0"/>
              <a:t># III- Both over and under sampling</a:t>
            </a:r>
          </a:p>
          <a:p>
            <a:r>
              <a:rPr lang="en-US" dirty="0" err="1"/>
              <a:t>framiB_train_norm_bal_both</a:t>
            </a:r>
            <a:r>
              <a:rPr lang="en-US" dirty="0"/>
              <a:t> &lt;- </a:t>
            </a:r>
            <a:r>
              <a:rPr lang="en-US" dirty="0" err="1"/>
              <a:t>ovun.sample</a:t>
            </a:r>
            <a:r>
              <a:rPr lang="en-US" dirty="0"/>
              <a:t>(</a:t>
            </a:r>
            <a:r>
              <a:rPr lang="en-US" dirty="0" err="1"/>
              <a:t>TenYearCHD</a:t>
            </a:r>
            <a:r>
              <a:rPr lang="en-US" dirty="0"/>
              <a:t> ~ ., data = </a:t>
            </a:r>
            <a:r>
              <a:rPr lang="en-US" dirty="0" err="1"/>
              <a:t>framiB_train_norm</a:t>
            </a:r>
            <a:r>
              <a:rPr lang="en-US" dirty="0"/>
              <a:t>, method = "both", p=0.5, N=3053, seed=1)$data</a:t>
            </a:r>
          </a:p>
          <a:p>
            <a:r>
              <a:rPr lang="en-US" dirty="0"/>
              <a:t># IV- ROSE: Mixed method with over and under sampling</a:t>
            </a:r>
          </a:p>
          <a:p>
            <a:r>
              <a:rPr lang="en-US" dirty="0" err="1"/>
              <a:t>framiB_train_norm_bal_rose</a:t>
            </a:r>
            <a:r>
              <a:rPr lang="en-US" dirty="0"/>
              <a:t> &lt;- ROSE(</a:t>
            </a:r>
            <a:r>
              <a:rPr lang="en-US" dirty="0" err="1"/>
              <a:t>TenYearCHD</a:t>
            </a:r>
            <a:r>
              <a:rPr lang="en-US" dirty="0"/>
              <a:t> ~ ., data = </a:t>
            </a:r>
            <a:r>
              <a:rPr lang="en-US" dirty="0" err="1"/>
              <a:t>framiB_train_norm</a:t>
            </a:r>
            <a:r>
              <a:rPr lang="en-US" dirty="0"/>
              <a:t>, seed = 1)$data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84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                                      MODELO B                                        MODELO C</a:t>
            </a:r>
          </a:p>
          <a:p>
            <a:r>
              <a:rPr lang="en-US" dirty="0"/>
              <a:t>     Raw                                     Complete Case Analysis                          </a:t>
            </a:r>
            <a:r>
              <a:rPr lang="en-US" dirty="0" err="1"/>
              <a:t>Imputación</a:t>
            </a:r>
            <a:endParaRPr lang="en-US" dirty="0"/>
          </a:p>
          <a:p>
            <a:r>
              <a:rPr lang="en-US" dirty="0"/>
              <a:t>                                   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r>
              <a:rPr lang="en-US" dirty="0"/>
              <a:t>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endParaRPr lang="en-US" dirty="0"/>
          </a:p>
          <a:p>
            <a:r>
              <a:rPr lang="en-US" dirty="0"/>
              <a:t>                                                          </a:t>
            </a:r>
            <a:r>
              <a:rPr lang="en-US" dirty="0" err="1"/>
              <a:t>Balanceado</a:t>
            </a:r>
            <a:r>
              <a:rPr lang="en-US" dirty="0"/>
              <a:t>                                       </a:t>
            </a:r>
            <a:r>
              <a:rPr lang="en-US" dirty="0" err="1"/>
              <a:t>Balanceado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   SEN              ACC   SENS   ESP   VPP   VPN  AUC            ACC   SENS   ESP   VPP   VPN  AUC</a:t>
            </a:r>
          </a:p>
          <a:p>
            <a:endParaRPr lang="en-US" dirty="0"/>
          </a:p>
          <a:p>
            <a:r>
              <a:rPr lang="en-US" dirty="0"/>
              <a:t>85        6                  81      28      91      37      87   0,60              84       5       99      44     85    0,52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79      35      88      39      86   0,63              78      30      87      31     87   0,59</a:t>
            </a:r>
          </a:p>
          <a:p>
            <a:r>
              <a:rPr lang="en-US" dirty="0"/>
              <a:t>            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69       67      69      29      92   0,68              68      69      68      28     92   0,68</a:t>
            </a:r>
          </a:p>
          <a:p>
            <a:r>
              <a:rPr lang="en-US" dirty="0"/>
              <a:t>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67       70      66       28     92   0,71               71     64      72      29      92   0,68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85AB5BA-1949-C242-BD6C-AB1C010D20F9}"/>
              </a:ext>
            </a:extLst>
          </p:cNvPr>
          <p:cNvGrpSpPr/>
          <p:nvPr/>
        </p:nvGrpSpPr>
        <p:grpSpPr>
          <a:xfrm>
            <a:off x="3585816" y="2847084"/>
            <a:ext cx="824754" cy="3702255"/>
            <a:chOff x="3585816" y="2847084"/>
            <a:chExt cx="824754" cy="3702255"/>
          </a:xfrm>
        </p:grpSpPr>
        <p:sp>
          <p:nvSpPr>
            <p:cNvPr id="9" name="Señal de prohibido 8">
              <a:extLst>
                <a:ext uri="{FF2B5EF4-FFF2-40B4-BE49-F238E27FC236}">
                  <a16:creationId xmlns:a16="http://schemas.microsoft.com/office/drawing/2014/main" id="{A0CE66A9-E348-894E-88F7-4A8A9C8706CD}"/>
                </a:ext>
              </a:extLst>
            </p:cNvPr>
            <p:cNvSpPr/>
            <p:nvPr/>
          </p:nvSpPr>
          <p:spPr>
            <a:xfrm>
              <a:off x="3585817" y="2847084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Señal de prohibido 9">
              <a:extLst>
                <a:ext uri="{FF2B5EF4-FFF2-40B4-BE49-F238E27FC236}">
                  <a16:creationId xmlns:a16="http://schemas.microsoft.com/office/drawing/2014/main" id="{C1ED82D6-E921-A849-8B43-28586559F0D2}"/>
                </a:ext>
              </a:extLst>
            </p:cNvPr>
            <p:cNvSpPr/>
            <p:nvPr/>
          </p:nvSpPr>
          <p:spPr>
            <a:xfrm>
              <a:off x="3585817" y="4215842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Señal de prohibido 10">
              <a:extLst>
                <a:ext uri="{FF2B5EF4-FFF2-40B4-BE49-F238E27FC236}">
                  <a16:creationId xmlns:a16="http://schemas.microsoft.com/office/drawing/2014/main" id="{360F32A8-1B77-664D-B016-29B7E578C048}"/>
                </a:ext>
              </a:extLst>
            </p:cNvPr>
            <p:cNvSpPr/>
            <p:nvPr/>
          </p:nvSpPr>
          <p:spPr>
            <a:xfrm>
              <a:off x="3585816" y="5709910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8159760A-0BB1-3143-B180-7DBE5CD8D809}"/>
              </a:ext>
            </a:extLst>
          </p:cNvPr>
          <p:cNvSpPr/>
          <p:nvPr/>
        </p:nvSpPr>
        <p:spPr>
          <a:xfrm>
            <a:off x="4959927" y="5709910"/>
            <a:ext cx="3574473" cy="839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5985D9-8012-AF41-B1B1-ADB34E7CF1FD}"/>
              </a:ext>
            </a:extLst>
          </p:cNvPr>
          <p:cNvSpPr/>
          <p:nvPr/>
        </p:nvSpPr>
        <p:spPr>
          <a:xfrm>
            <a:off x="8606354" y="4324455"/>
            <a:ext cx="3574473" cy="839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97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E535330F-9711-0045-87EB-604CB472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6463" y="1271603"/>
            <a:ext cx="665186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forest cartoon">
            <a:extLst>
              <a:ext uri="{FF2B5EF4-FFF2-40B4-BE49-F238E27FC236}">
                <a16:creationId xmlns:a16="http://schemas.microsoft.com/office/drawing/2014/main" id="{2F5C936E-3813-C24C-8305-470F856F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2767864"/>
            <a:ext cx="1798636" cy="101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robot">
            <a:extLst>
              <a:ext uri="{FF2B5EF4-FFF2-40B4-BE49-F238E27FC236}">
                <a16:creationId xmlns:a16="http://schemas.microsoft.com/office/drawing/2014/main" id="{496F3BD7-2045-5D44-ADC2-9B75294A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769" y="4004526"/>
            <a:ext cx="1252573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neural network">
            <a:extLst>
              <a:ext uri="{FF2B5EF4-FFF2-40B4-BE49-F238E27FC236}">
                <a16:creationId xmlns:a16="http://schemas.microsoft.com/office/drawing/2014/main" id="{690F0A46-5029-0345-B3FC-DD61219E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38" y="5491261"/>
            <a:ext cx="1676424" cy="1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624219-72A2-5347-9FA8-B676D793193A}"/>
              </a:ext>
            </a:extLst>
          </p:cNvPr>
          <p:cNvSpPr txBox="1"/>
          <p:nvPr/>
        </p:nvSpPr>
        <p:spPr>
          <a:xfrm>
            <a:off x="3486150" y="185737"/>
            <a:ext cx="870585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MODELO A                                       MODELO B                                        MODELO C</a:t>
            </a:r>
          </a:p>
          <a:p>
            <a:r>
              <a:rPr lang="en-US" dirty="0"/>
              <a:t>     Raw                                     Complete Case Analysis                          </a:t>
            </a:r>
            <a:r>
              <a:rPr lang="en-US" dirty="0" err="1"/>
              <a:t>Imputación</a:t>
            </a:r>
            <a:endParaRPr lang="en-US" dirty="0"/>
          </a:p>
          <a:p>
            <a:r>
              <a:rPr lang="en-US" dirty="0"/>
              <a:t>                                   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r>
              <a:rPr lang="en-US" dirty="0"/>
              <a:t>           </a:t>
            </a:r>
            <a:r>
              <a:rPr lang="en-US" dirty="0" err="1"/>
              <a:t>Normalizado</a:t>
            </a:r>
            <a:r>
              <a:rPr lang="en-US" dirty="0"/>
              <a:t>/</a:t>
            </a:r>
            <a:r>
              <a:rPr lang="en-US" dirty="0" err="1"/>
              <a:t>Estandarizado</a:t>
            </a:r>
            <a:endParaRPr lang="en-US" dirty="0"/>
          </a:p>
          <a:p>
            <a:r>
              <a:rPr lang="en-US" dirty="0"/>
              <a:t>                                                          </a:t>
            </a:r>
            <a:r>
              <a:rPr lang="en-US" dirty="0" err="1"/>
              <a:t>Balanceado</a:t>
            </a:r>
            <a:r>
              <a:rPr lang="en-US" dirty="0"/>
              <a:t>                                       </a:t>
            </a:r>
            <a:r>
              <a:rPr lang="en-US" dirty="0" err="1"/>
              <a:t>Balanceado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   SEN              ACC   SENS   ESP   VPP   VPN  AUC            ACC   SENS   ESP   VPP   VPN  AUC</a:t>
            </a:r>
          </a:p>
          <a:p>
            <a:endParaRPr lang="en-US" dirty="0"/>
          </a:p>
          <a:p>
            <a:r>
              <a:rPr lang="en-US" dirty="0"/>
              <a:t>85        6                  81      28      91      37      87   0,60              84       5       99      44     85    0,52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79      35      88      39      86   0,63              78      30      87      31     87   0,59</a:t>
            </a:r>
          </a:p>
          <a:p>
            <a:r>
              <a:rPr lang="en-US" dirty="0"/>
              <a:t>            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69       67      69      29      92   0,68              68      69      68      28     92   0,68</a:t>
            </a:r>
          </a:p>
          <a:p>
            <a:r>
              <a:rPr lang="en-US" dirty="0"/>
              <a:t>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</a:t>
            </a:r>
          </a:p>
          <a:p>
            <a:r>
              <a:rPr lang="en-US" dirty="0"/>
              <a:t>                                67       70      66       28     92   0,71               71     64      72      29      92   0,68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85AB5BA-1949-C242-BD6C-AB1C010D20F9}"/>
              </a:ext>
            </a:extLst>
          </p:cNvPr>
          <p:cNvGrpSpPr/>
          <p:nvPr/>
        </p:nvGrpSpPr>
        <p:grpSpPr>
          <a:xfrm>
            <a:off x="3585816" y="2847084"/>
            <a:ext cx="824754" cy="3702255"/>
            <a:chOff x="3585816" y="2847084"/>
            <a:chExt cx="824754" cy="3702255"/>
          </a:xfrm>
        </p:grpSpPr>
        <p:sp>
          <p:nvSpPr>
            <p:cNvPr id="9" name="Señal de prohibido 8">
              <a:extLst>
                <a:ext uri="{FF2B5EF4-FFF2-40B4-BE49-F238E27FC236}">
                  <a16:creationId xmlns:a16="http://schemas.microsoft.com/office/drawing/2014/main" id="{A0CE66A9-E348-894E-88F7-4A8A9C8706CD}"/>
                </a:ext>
              </a:extLst>
            </p:cNvPr>
            <p:cNvSpPr/>
            <p:nvPr/>
          </p:nvSpPr>
          <p:spPr>
            <a:xfrm>
              <a:off x="3585817" y="2847084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Señal de prohibido 9">
              <a:extLst>
                <a:ext uri="{FF2B5EF4-FFF2-40B4-BE49-F238E27FC236}">
                  <a16:creationId xmlns:a16="http://schemas.microsoft.com/office/drawing/2014/main" id="{C1ED82D6-E921-A849-8B43-28586559F0D2}"/>
                </a:ext>
              </a:extLst>
            </p:cNvPr>
            <p:cNvSpPr/>
            <p:nvPr/>
          </p:nvSpPr>
          <p:spPr>
            <a:xfrm>
              <a:off x="3585817" y="4215842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Señal de prohibido 10">
              <a:extLst>
                <a:ext uri="{FF2B5EF4-FFF2-40B4-BE49-F238E27FC236}">
                  <a16:creationId xmlns:a16="http://schemas.microsoft.com/office/drawing/2014/main" id="{360F32A8-1B77-664D-B016-29B7E578C048}"/>
                </a:ext>
              </a:extLst>
            </p:cNvPr>
            <p:cNvSpPr/>
            <p:nvPr/>
          </p:nvSpPr>
          <p:spPr>
            <a:xfrm>
              <a:off x="3585816" y="5709910"/>
              <a:ext cx="824753" cy="839429"/>
            </a:xfrm>
            <a:prstGeom prst="noSmoking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Elipse 2">
            <a:extLst>
              <a:ext uri="{FF2B5EF4-FFF2-40B4-BE49-F238E27FC236}">
                <a16:creationId xmlns:a16="http://schemas.microsoft.com/office/drawing/2014/main" id="{8159760A-0BB1-3143-B180-7DBE5CD8D809}"/>
              </a:ext>
            </a:extLst>
          </p:cNvPr>
          <p:cNvSpPr/>
          <p:nvPr/>
        </p:nvSpPr>
        <p:spPr>
          <a:xfrm>
            <a:off x="4959927" y="5709910"/>
            <a:ext cx="3574473" cy="839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15985D9-8012-AF41-B1B1-ADB34E7CF1FD}"/>
              </a:ext>
            </a:extLst>
          </p:cNvPr>
          <p:cNvSpPr/>
          <p:nvPr/>
        </p:nvSpPr>
        <p:spPr>
          <a:xfrm>
            <a:off x="8606354" y="4324455"/>
            <a:ext cx="3574473" cy="839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8B7B1C-B204-8245-B95E-ADE1AC477873}"/>
              </a:ext>
            </a:extLst>
          </p:cNvPr>
          <p:cNvSpPr txBox="1"/>
          <p:nvPr/>
        </p:nvSpPr>
        <p:spPr>
          <a:xfrm>
            <a:off x="13762" y="26886"/>
            <a:ext cx="3685402" cy="255454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Sensitivity</a:t>
            </a:r>
            <a:endParaRPr lang="en-US" sz="2000" dirty="0"/>
          </a:p>
          <a:p>
            <a:r>
              <a:rPr lang="en-US" sz="2000" dirty="0"/>
              <a:t>	Agostino		Wilson</a:t>
            </a:r>
          </a:p>
          <a:p>
            <a:r>
              <a:rPr lang="en-US" sz="2000" dirty="0"/>
              <a:t>Men	49%		47%</a:t>
            </a:r>
          </a:p>
          <a:p>
            <a:r>
              <a:rPr lang="en-US" sz="2000" dirty="0"/>
              <a:t>Women	60%		56%</a:t>
            </a:r>
          </a:p>
          <a:p>
            <a:endParaRPr lang="en-US" sz="2000" dirty="0"/>
          </a:p>
          <a:p>
            <a:r>
              <a:rPr lang="en-US" sz="2000" b="1" dirty="0"/>
              <a:t>Specificity</a:t>
            </a:r>
          </a:p>
          <a:p>
            <a:r>
              <a:rPr lang="en-US" sz="2000" dirty="0"/>
              <a:t>Men	85%		85%</a:t>
            </a:r>
          </a:p>
          <a:p>
            <a:r>
              <a:rPr lang="en-US" sz="2000" dirty="0"/>
              <a:t>Women	84%		83%</a:t>
            </a:r>
          </a:p>
        </p:txBody>
      </p:sp>
    </p:spTree>
    <p:extLst>
      <p:ext uri="{BB962C8B-B14F-4D97-AF65-F5344CB8AC3E}">
        <p14:creationId xmlns:p14="http://schemas.microsoft.com/office/powerpoint/2010/main" val="3632880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F68F054-5934-D843-9E09-FDB5720C69B8}"/>
              </a:ext>
            </a:extLst>
          </p:cNvPr>
          <p:cNvSpPr txBox="1"/>
          <p:nvPr/>
        </p:nvSpPr>
        <p:spPr>
          <a:xfrm>
            <a:off x="528810" y="154237"/>
            <a:ext cx="1120415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Training decision tree</a:t>
            </a:r>
          </a:p>
          <a:p>
            <a:r>
              <a:rPr lang="en-US" dirty="0"/>
              <a:t>library(C50)</a:t>
            </a:r>
          </a:p>
          <a:p>
            <a:r>
              <a:rPr lang="en-US" dirty="0" err="1"/>
              <a:t>framiB_model</a:t>
            </a:r>
            <a:r>
              <a:rPr lang="en-US" dirty="0"/>
              <a:t> &lt;- C5.0(</a:t>
            </a:r>
            <a:r>
              <a:rPr lang="en-US" dirty="0" err="1"/>
              <a:t>framiB_train</a:t>
            </a:r>
            <a:r>
              <a:rPr lang="en-US" dirty="0"/>
              <a:t>[-9], </a:t>
            </a:r>
            <a:r>
              <a:rPr lang="en-US" dirty="0" err="1"/>
              <a:t>framiB_train$TenYearCHD</a:t>
            </a:r>
            <a:r>
              <a:rPr lang="en-US" dirty="0"/>
              <a:t>)</a:t>
            </a:r>
          </a:p>
          <a:p>
            <a:r>
              <a:rPr lang="en-US" dirty="0"/>
              <a:t># Improving model performance</a:t>
            </a:r>
          </a:p>
          <a:p>
            <a:r>
              <a:rPr lang="en-US" dirty="0"/>
              <a:t>framiB_boost10 &lt;- C5.0(</a:t>
            </a:r>
            <a:r>
              <a:rPr lang="en-US" dirty="0" err="1"/>
              <a:t>framiB_train</a:t>
            </a:r>
            <a:r>
              <a:rPr lang="en-US" dirty="0"/>
              <a:t>[-9], </a:t>
            </a:r>
            <a:r>
              <a:rPr lang="en-US" dirty="0" err="1"/>
              <a:t>framiB_train$TenYearCHD</a:t>
            </a:r>
            <a:r>
              <a:rPr lang="en-US" dirty="0"/>
              <a:t>, trials = 10)</a:t>
            </a:r>
          </a:p>
          <a:p>
            <a:endParaRPr lang="en-US" dirty="0"/>
          </a:p>
          <a:p>
            <a:r>
              <a:rPr lang="en-US" dirty="0"/>
              <a:t># Training random forest</a:t>
            </a:r>
          </a:p>
          <a:p>
            <a:r>
              <a:rPr lang="en-US" dirty="0"/>
              <a:t>library(</a:t>
            </a:r>
            <a:r>
              <a:rPr lang="en-US" dirty="0" err="1"/>
              <a:t>randomForest</a:t>
            </a:r>
            <a:r>
              <a:rPr lang="en-US" dirty="0"/>
              <a:t>)</a:t>
            </a:r>
          </a:p>
          <a:p>
            <a:r>
              <a:rPr lang="en-US" dirty="0" err="1"/>
              <a:t>set.seed</a:t>
            </a:r>
            <a:r>
              <a:rPr lang="en-US" dirty="0"/>
              <a:t>(300)</a:t>
            </a:r>
          </a:p>
          <a:p>
            <a:r>
              <a:rPr lang="en-US" dirty="0"/>
              <a:t>rfB1 &lt;- </a:t>
            </a:r>
            <a:r>
              <a:rPr lang="en-US" dirty="0" err="1"/>
              <a:t>randomForest</a:t>
            </a:r>
            <a:r>
              <a:rPr lang="en-US" dirty="0"/>
              <a:t>(</a:t>
            </a:r>
            <a:r>
              <a:rPr lang="en-US" dirty="0" err="1"/>
              <a:t>TenYearCHD</a:t>
            </a:r>
            <a:r>
              <a:rPr lang="en-US" dirty="0"/>
              <a:t> ~ ., data = </a:t>
            </a:r>
            <a:r>
              <a:rPr lang="en-US" dirty="0" err="1"/>
              <a:t>framiB_train</a:t>
            </a:r>
            <a:r>
              <a:rPr lang="en-US" dirty="0"/>
              <a:t>, importance=TRUE)</a:t>
            </a:r>
          </a:p>
          <a:p>
            <a:r>
              <a:rPr lang="en-US" dirty="0"/>
              <a:t>rfB1</a:t>
            </a:r>
          </a:p>
          <a:p>
            <a:endParaRPr lang="en-US" dirty="0"/>
          </a:p>
          <a:p>
            <a:r>
              <a:rPr lang="en-US" dirty="0"/>
              <a:t># Training </a:t>
            </a:r>
            <a:r>
              <a:rPr lang="en-US" dirty="0" err="1"/>
              <a:t>svm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kernlab</a:t>
            </a:r>
            <a:r>
              <a:rPr lang="en-US" dirty="0"/>
              <a:t>)</a:t>
            </a:r>
          </a:p>
          <a:p>
            <a:r>
              <a:rPr lang="en-US" dirty="0"/>
              <a:t># </a:t>
            </a:r>
            <a:r>
              <a:rPr lang="en-US" dirty="0" err="1"/>
              <a:t>Normalizado</a:t>
            </a:r>
            <a:endParaRPr lang="en-US" dirty="0"/>
          </a:p>
          <a:p>
            <a:r>
              <a:rPr lang="en-US" dirty="0" err="1"/>
              <a:t>framiB_norm_bal_over_classifier</a:t>
            </a:r>
            <a:r>
              <a:rPr lang="en-US" dirty="0"/>
              <a:t> &lt;- </a:t>
            </a:r>
            <a:r>
              <a:rPr lang="en-US" dirty="0" err="1"/>
              <a:t>ksvm</a:t>
            </a:r>
            <a:r>
              <a:rPr lang="en-US" dirty="0"/>
              <a:t>(</a:t>
            </a:r>
            <a:r>
              <a:rPr lang="en-US" dirty="0" err="1"/>
              <a:t>TenYearCHD</a:t>
            </a:r>
            <a:r>
              <a:rPr lang="en-US" dirty="0"/>
              <a:t> ~ ., data = </a:t>
            </a:r>
            <a:r>
              <a:rPr lang="en-US" dirty="0" err="1"/>
              <a:t>framiB_train_norm_bal_over</a:t>
            </a:r>
            <a:r>
              <a:rPr lang="en-US" dirty="0"/>
              <a:t>, kernel = "</a:t>
            </a:r>
            <a:r>
              <a:rPr lang="en-US" dirty="0" err="1"/>
              <a:t>vanilladot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Training neural network</a:t>
            </a:r>
          </a:p>
          <a:p>
            <a:r>
              <a:rPr lang="en-US" dirty="0"/>
              <a:t>library(</a:t>
            </a:r>
            <a:r>
              <a:rPr lang="en-US" dirty="0" err="1"/>
              <a:t>neuralnet</a:t>
            </a:r>
            <a:r>
              <a:rPr lang="en-US" dirty="0"/>
              <a:t>)</a:t>
            </a:r>
          </a:p>
          <a:p>
            <a:r>
              <a:rPr lang="en-US" dirty="0"/>
              <a:t>framiB_norm_bal_over_model_9_9 &lt;- </a:t>
            </a:r>
            <a:r>
              <a:rPr lang="en-US" dirty="0" err="1"/>
              <a:t>neuralnet</a:t>
            </a:r>
            <a:r>
              <a:rPr lang="en-US" dirty="0"/>
              <a:t>(</a:t>
            </a:r>
            <a:r>
              <a:rPr lang="en-US" dirty="0" err="1"/>
              <a:t>TenYearCHD</a:t>
            </a:r>
            <a:r>
              <a:rPr lang="en-US" dirty="0"/>
              <a:t> ~ male + age + </a:t>
            </a:r>
            <a:r>
              <a:rPr lang="en-US" dirty="0" err="1"/>
              <a:t>cigsPerDay</a:t>
            </a:r>
            <a:r>
              <a:rPr lang="en-US" dirty="0"/>
              <a:t> + </a:t>
            </a:r>
            <a:r>
              <a:rPr lang="en-US" dirty="0" err="1"/>
              <a:t>prevalentStroke</a:t>
            </a:r>
            <a:r>
              <a:rPr lang="en-US" dirty="0"/>
              <a:t> + </a:t>
            </a:r>
            <a:r>
              <a:rPr lang="en-US" dirty="0" err="1"/>
              <a:t>prevalentHyp</a:t>
            </a:r>
            <a:r>
              <a:rPr lang="en-US" dirty="0"/>
              <a:t> + </a:t>
            </a:r>
            <a:r>
              <a:rPr lang="en-US" dirty="0" err="1"/>
              <a:t>totChol</a:t>
            </a:r>
            <a:r>
              <a:rPr lang="en-US" dirty="0"/>
              <a:t> + </a:t>
            </a:r>
            <a:r>
              <a:rPr lang="en-US" dirty="0" err="1"/>
              <a:t>sysBP</a:t>
            </a:r>
            <a:r>
              <a:rPr lang="en-US" dirty="0"/>
              <a:t> + glucose, data = </a:t>
            </a:r>
            <a:r>
              <a:rPr lang="en-US" dirty="0" err="1"/>
              <a:t>framiB_train_norm_bal_over</a:t>
            </a:r>
            <a:r>
              <a:rPr lang="en-US" dirty="0"/>
              <a:t>, hidden = c(9,9), threshold = 0.1)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28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935E4-5606-5145-B613-FB7727BF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tan </a:t>
            </a:r>
            <a:r>
              <a:rPr lang="en-US" dirty="0" err="1"/>
              <a:t>bajos</a:t>
            </a:r>
            <a:r>
              <a:rPr lang="en-U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4744A8-9811-B645-A500-D29FAE76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Bajo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muestral</a:t>
            </a:r>
            <a:r>
              <a:rPr lang="en-US" dirty="0"/>
              <a:t> 			n=4240</a:t>
            </a:r>
          </a:p>
          <a:p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de variables 	</a:t>
            </a:r>
            <a:r>
              <a:rPr lang="en-US" dirty="0" err="1"/>
              <a:t>var</a:t>
            </a:r>
            <a:r>
              <a:rPr lang="en-US" dirty="0"/>
              <a:t>=16</a:t>
            </a:r>
          </a:p>
          <a:p>
            <a:r>
              <a:rPr lang="en-US" dirty="0"/>
              <a:t>Variables </a:t>
            </a:r>
            <a:r>
              <a:rPr lang="en-US" dirty="0" err="1"/>
              <a:t>poco</a:t>
            </a:r>
            <a:r>
              <a:rPr lang="en-US" dirty="0"/>
              <a:t> </a:t>
            </a:r>
            <a:r>
              <a:rPr lang="en-US" dirty="0" err="1"/>
              <a:t>predictoras</a:t>
            </a:r>
            <a:endParaRPr lang="en-US" dirty="0"/>
          </a:p>
          <a:p>
            <a:r>
              <a:rPr lang="en-US" dirty="0" err="1"/>
              <a:t>Faltan</a:t>
            </a:r>
            <a:r>
              <a:rPr lang="en-US" dirty="0"/>
              <a:t> variables </a:t>
            </a:r>
            <a:r>
              <a:rPr lang="en-US" dirty="0" err="1"/>
              <a:t>relevantes</a:t>
            </a:r>
            <a:r>
              <a:rPr lang="en-US" dirty="0"/>
              <a:t>		LDL-cholesterol…?</a:t>
            </a:r>
          </a:p>
          <a:p>
            <a:r>
              <a:rPr lang="en-US" dirty="0"/>
              <a:t>¿Mal </a:t>
            </a:r>
            <a:r>
              <a:rPr lang="en-US" dirty="0" err="1"/>
              <a:t>ajuste</a:t>
            </a:r>
            <a:r>
              <a:rPr lang="en-US" dirty="0"/>
              <a:t> </a:t>
            </a:r>
            <a:r>
              <a:rPr lang="en-US" dirty="0" err="1"/>
              <a:t>hiperparámetros</a:t>
            </a:r>
            <a:r>
              <a:rPr lang="en-US" dirty="0"/>
              <a:t>?		</a:t>
            </a:r>
            <a:r>
              <a:rPr lang="en-US" dirty="0" err="1"/>
              <a:t>Premios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Multiples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sensibilidad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70 </a:t>
            </a:r>
            <a:r>
              <a:rPr lang="en-US" dirty="0" err="1"/>
              <a:t>arquitecturas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Resultado de imagen de github">
            <a:extLst>
              <a:ext uri="{FF2B5EF4-FFF2-40B4-BE49-F238E27FC236}">
                <a16:creationId xmlns:a16="http://schemas.microsoft.com/office/drawing/2014/main" id="{297C52BB-AAF8-0442-94E5-4740D9B44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5059483"/>
            <a:ext cx="1300017" cy="130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book">
            <a:extLst>
              <a:ext uri="{FF2B5EF4-FFF2-40B4-BE49-F238E27FC236}">
                <a16:creationId xmlns:a16="http://schemas.microsoft.com/office/drawing/2014/main" id="{7B61446F-1DF6-3C47-9328-5989F9A19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691" y="5061680"/>
            <a:ext cx="2389331" cy="134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n de candado">
            <a:extLst>
              <a:ext uri="{FF2B5EF4-FFF2-40B4-BE49-F238E27FC236}">
                <a16:creationId xmlns:a16="http://schemas.microsoft.com/office/drawing/2014/main" id="{F789BBE4-4D47-9441-8C29-228CF17F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6580" y="5957863"/>
            <a:ext cx="401637" cy="40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9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08FDEB-A8A4-3C41-BF58-92CD35C77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715" y="119921"/>
            <a:ext cx="11460928" cy="60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58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de rapid miner">
            <a:extLst>
              <a:ext uri="{FF2B5EF4-FFF2-40B4-BE49-F238E27FC236}">
                <a16:creationId xmlns:a16="http://schemas.microsoft.com/office/drawing/2014/main" id="{FC017D57-EBD5-A045-9589-45AAF4A5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628" y="192917"/>
            <a:ext cx="51943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de enrique puertas">
            <a:extLst>
              <a:ext uri="{FF2B5EF4-FFF2-40B4-BE49-F238E27FC236}">
                <a16:creationId xmlns:a16="http://schemas.microsoft.com/office/drawing/2014/main" id="{7D658519-42F4-4E4B-9B5F-D8A25638F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7524" y="548083"/>
            <a:ext cx="1679575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656628" y="2047117"/>
            <a:ext cx="4604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/>
              <a:t>rapidminer.com</a:t>
            </a:r>
          </a:p>
        </p:txBody>
      </p:sp>
    </p:spTree>
    <p:extLst>
      <p:ext uri="{BB962C8B-B14F-4D97-AF65-F5344CB8AC3E}">
        <p14:creationId xmlns:p14="http://schemas.microsoft.com/office/powerpoint/2010/main" val="201905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0" y="299887"/>
            <a:ext cx="11558884" cy="62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05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438" y="772998"/>
            <a:ext cx="10926580" cy="5401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8623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7FEF0D-5F95-974B-A1ED-710C6FBEA2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92" y="0"/>
            <a:ext cx="12284629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8D599E0-C16F-2A4B-A23B-45EAA750677B}"/>
              </a:ext>
            </a:extLst>
          </p:cNvPr>
          <p:cNvSpPr/>
          <p:nvPr/>
        </p:nvSpPr>
        <p:spPr>
          <a:xfrm>
            <a:off x="11452666" y="4182256"/>
            <a:ext cx="846955" cy="79447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4E02F86-BB78-E64B-8F42-8F41ECA8BC61}"/>
              </a:ext>
            </a:extLst>
          </p:cNvPr>
          <p:cNvSpPr/>
          <p:nvPr/>
        </p:nvSpPr>
        <p:spPr>
          <a:xfrm>
            <a:off x="5938784" y="5084165"/>
            <a:ext cx="846955" cy="79447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8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small data">
            <a:extLst>
              <a:ext uri="{FF2B5EF4-FFF2-40B4-BE49-F238E27FC236}">
                <a16:creationId xmlns:a16="http://schemas.microsoft.com/office/drawing/2014/main" id="{571CA4F6-06DF-9F4D-AA3B-0EA4D79B4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420" y="637174"/>
            <a:ext cx="1986172" cy="198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25048B-C105-2B47-AAD5-A70E0BF593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7823" y="517320"/>
            <a:ext cx="3642100" cy="2225880"/>
          </a:xfrm>
          <a:prstGeom prst="rect">
            <a:avLst/>
          </a:prstGeom>
        </p:spPr>
      </p:pic>
      <p:pic>
        <p:nvPicPr>
          <p:cNvPr id="1028" name="Picture 4" descr="Resultado de imagen de r studio">
            <a:extLst>
              <a:ext uri="{FF2B5EF4-FFF2-40B4-BE49-F238E27FC236}">
                <a16:creationId xmlns:a16="http://schemas.microsoft.com/office/drawing/2014/main" id="{7916B33B-131D-1144-B9C5-A81A945C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7154" y="1000480"/>
            <a:ext cx="1625239" cy="12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Iot health">
            <a:extLst>
              <a:ext uri="{FF2B5EF4-FFF2-40B4-BE49-F238E27FC236}">
                <a16:creationId xmlns:a16="http://schemas.microsoft.com/office/drawing/2014/main" id="{857D2696-5DFC-A54B-B54A-37DF07D9F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0347" y="4047938"/>
            <a:ext cx="3454400" cy="18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streaming analytics">
            <a:extLst>
              <a:ext uri="{FF2B5EF4-FFF2-40B4-BE49-F238E27FC236}">
                <a16:creationId xmlns:a16="http://schemas.microsoft.com/office/drawing/2014/main" id="{946112F9-005B-4B4D-86E7-323AF6E6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8181" y="4047938"/>
            <a:ext cx="3457028" cy="185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C51DA10-6743-6344-B10B-AFAAA6C22ABE}"/>
              </a:ext>
            </a:extLst>
          </p:cNvPr>
          <p:cNvCxnSpPr/>
          <p:nvPr/>
        </p:nvCxnSpPr>
        <p:spPr>
          <a:xfrm>
            <a:off x="2910468" y="1650380"/>
            <a:ext cx="836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042504F-B8D0-AE48-8132-7F76558382B4}"/>
              </a:ext>
            </a:extLst>
          </p:cNvPr>
          <p:cNvCxnSpPr/>
          <p:nvPr/>
        </p:nvCxnSpPr>
        <p:spPr>
          <a:xfrm>
            <a:off x="7679472" y="1650380"/>
            <a:ext cx="836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BFB0C5A-1542-8042-8FA9-4D40890BEC55}"/>
              </a:ext>
            </a:extLst>
          </p:cNvPr>
          <p:cNvCxnSpPr/>
          <p:nvPr/>
        </p:nvCxnSpPr>
        <p:spPr>
          <a:xfrm>
            <a:off x="5333999" y="5003180"/>
            <a:ext cx="836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Resultado de imagen de 10 millones">
            <a:extLst>
              <a:ext uri="{FF2B5EF4-FFF2-40B4-BE49-F238E27FC236}">
                <a16:creationId xmlns:a16="http://schemas.microsoft.com/office/drawing/2014/main" id="{2E78CD49-73BE-9C4E-91D8-8E390D45E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521" y="2743200"/>
            <a:ext cx="1471885" cy="67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102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F1A81-0039-1B4F-BC0F-39032B59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C8A6D-664C-B848-910B-EEDEDD9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70" y="1687821"/>
            <a:ext cx="11901430" cy="3618697"/>
          </a:xfrm>
        </p:spPr>
        <p:txBody>
          <a:bodyPr>
            <a:normAutofit/>
          </a:bodyPr>
          <a:lstStyle/>
          <a:p>
            <a:r>
              <a:rPr lang="en-US" sz="3200" dirty="0" err="1"/>
              <a:t>Posibilidades</a:t>
            </a:r>
            <a:r>
              <a:rPr lang="en-US" sz="3200" dirty="0"/>
              <a:t> </a:t>
            </a:r>
            <a:r>
              <a:rPr lang="en-US" sz="3200" dirty="0" err="1"/>
              <a:t>inmensas</a:t>
            </a:r>
            <a:r>
              <a:rPr lang="en-US" sz="3200" dirty="0"/>
              <a:t> ML </a:t>
            </a:r>
            <a:r>
              <a:rPr lang="en-US" sz="3200" dirty="0" err="1"/>
              <a:t>salud</a:t>
            </a:r>
            <a:endParaRPr lang="en-US" sz="3200" dirty="0"/>
          </a:p>
          <a:p>
            <a:r>
              <a:rPr lang="en-US" sz="3200" dirty="0"/>
              <a:t>R y RapidMiner son </a:t>
            </a:r>
            <a:r>
              <a:rPr lang="en-US" sz="3200" dirty="0" err="1"/>
              <a:t>válidas</a:t>
            </a:r>
            <a:endParaRPr lang="en-US" sz="3200" dirty="0"/>
          </a:p>
          <a:p>
            <a:r>
              <a:rPr lang="en-US" sz="3200" dirty="0" err="1"/>
              <a:t>Equipos</a:t>
            </a:r>
            <a:r>
              <a:rPr lang="en-US" sz="3200" dirty="0"/>
              <a:t> </a:t>
            </a:r>
            <a:r>
              <a:rPr lang="en-US" sz="3200" dirty="0" err="1"/>
              <a:t>híbridos</a:t>
            </a:r>
            <a:r>
              <a:rPr lang="en-US" sz="3200" dirty="0"/>
              <a:t> (</a:t>
            </a:r>
            <a:r>
              <a:rPr lang="en-US" sz="3200" dirty="0" err="1"/>
              <a:t>técnicos</a:t>
            </a:r>
            <a:r>
              <a:rPr lang="en-US" sz="3200" dirty="0"/>
              <a:t> IT y </a:t>
            </a:r>
            <a:r>
              <a:rPr lang="en-US" sz="3200" dirty="0" err="1"/>
              <a:t>sanitarios</a:t>
            </a:r>
            <a:r>
              <a:rPr lang="en-US" sz="3200" dirty="0"/>
              <a:t>)*</a:t>
            </a:r>
          </a:p>
          <a:p>
            <a:r>
              <a:rPr lang="en-US" sz="3200" dirty="0" err="1"/>
              <a:t>Normalización</a:t>
            </a:r>
            <a:r>
              <a:rPr lang="en-US" sz="3200" dirty="0"/>
              <a:t> y </a:t>
            </a:r>
            <a:r>
              <a:rPr lang="en-US" sz="3200" dirty="0" err="1"/>
              <a:t>estandarización</a:t>
            </a:r>
            <a:r>
              <a:rPr lang="en-US" sz="3200" dirty="0"/>
              <a:t> </a:t>
            </a:r>
            <a:r>
              <a:rPr lang="en-US" sz="3200" dirty="0" err="1"/>
              <a:t>resultados</a:t>
            </a:r>
            <a:r>
              <a:rPr lang="en-US" sz="3200" dirty="0"/>
              <a:t> ~=</a:t>
            </a:r>
          </a:p>
          <a:p>
            <a:r>
              <a:rPr lang="en-US" sz="3200" dirty="0" err="1"/>
              <a:t>Balanceo</a:t>
            </a:r>
            <a:r>
              <a:rPr lang="en-US" sz="3200" dirty="0"/>
              <a:t> under y over</a:t>
            </a:r>
          </a:p>
          <a:p>
            <a:r>
              <a:rPr lang="en-US" sz="3200" dirty="0"/>
              <a:t>SVM y RN –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tabulados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1793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1-Médico Actual.JPG">
            <a:extLst>
              <a:ext uri="{FF2B5EF4-FFF2-40B4-BE49-F238E27FC236}">
                <a16:creationId xmlns:a16="http://schemas.microsoft.com/office/drawing/2014/main" id="{2AFC4E85-D828-8344-9902-068AC3F54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312" y="949428"/>
            <a:ext cx="6934200" cy="46419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A323C6-0930-D743-9C83-45ED9753FAF2}"/>
              </a:ext>
            </a:extLst>
          </p:cNvPr>
          <p:cNvSpPr txBox="1">
            <a:spLocks/>
          </p:cNvSpPr>
          <p:nvPr/>
        </p:nvSpPr>
        <p:spPr>
          <a:xfrm>
            <a:off x="2209800" y="546292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ES" sz="3600" dirty="0" err="1">
                <a:solidFill>
                  <a:prstClr val="black"/>
                </a:solidFill>
              </a:rPr>
              <a:t>juanjo@juanjobeunza.com</a:t>
            </a:r>
            <a:endParaRPr lang="es-ES" sz="3600" dirty="0">
              <a:solidFill>
                <a:prstClr val="black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B7F812-0E1B-A641-8C8B-38B58226448C}"/>
              </a:ext>
            </a:extLst>
          </p:cNvPr>
          <p:cNvSpPr/>
          <p:nvPr/>
        </p:nvSpPr>
        <p:spPr>
          <a:xfrm>
            <a:off x="762001" y="197095"/>
            <a:ext cx="11164528" cy="52322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01100111 01110010 01100001 01100011 01101001 01100001 01110011!!! </a:t>
            </a:r>
          </a:p>
        </p:txBody>
      </p:sp>
    </p:spTree>
    <p:extLst>
      <p:ext uri="{BB962C8B-B14F-4D97-AF65-F5344CB8AC3E}">
        <p14:creationId xmlns:p14="http://schemas.microsoft.com/office/powerpoint/2010/main" val="115533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D9C351-9585-6642-BD28-963F030FE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8698" y="0"/>
            <a:ext cx="12277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1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74DA8A-EE90-AC43-B16A-1F63C4FEE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474" y="108023"/>
            <a:ext cx="5600701" cy="67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020B320D-8647-784F-B892-746FE6ECF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8838" y="292100"/>
            <a:ext cx="48514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09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46A7C4B-D3E4-FE4C-93A6-64FCEA4C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0"/>
            <a:ext cx="9144000" cy="6696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FC86C8F0-12E0-7C4F-AEE5-2E333698ED50}"/>
              </a:ext>
            </a:extLst>
          </p:cNvPr>
          <p:cNvSpPr/>
          <p:nvPr/>
        </p:nvSpPr>
        <p:spPr>
          <a:xfrm>
            <a:off x="4157330" y="3423684"/>
            <a:ext cx="2743200" cy="43593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8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5FC60C-A318-D548-9130-933CE41A83F0}"/>
              </a:ext>
            </a:extLst>
          </p:cNvPr>
          <p:cNvSpPr txBox="1"/>
          <p:nvPr/>
        </p:nvSpPr>
        <p:spPr>
          <a:xfrm>
            <a:off x="1121042" y="386680"/>
            <a:ext cx="967187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STATITICAL ANALYSES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Sex-specific Cox proportional-hazards regressions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10-year absolute CVD risk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All continuous variables where natural Log transformed.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Added Interaction </a:t>
            </a:r>
            <a:r>
              <a:rPr lang="en-US" sz="2400" dirty="0" err="1"/>
              <a:t>antiHT</a:t>
            </a:r>
            <a:r>
              <a:rPr lang="en-US" sz="2400" dirty="0"/>
              <a:t> medication and SBP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IV- ASSESMENT OF MODEL PERFORMANCE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Overall c-statistic.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Bootstrap resampling of the original set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Kaplan-Meier estimator to obtain OBSERVED INCIDENCE.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Modified HOSMER-LEMESHOW X2 to compare observed and predicted, classified in deciles.</a:t>
            </a:r>
          </a:p>
        </p:txBody>
      </p:sp>
    </p:spTree>
    <p:extLst>
      <p:ext uri="{BB962C8B-B14F-4D97-AF65-F5344CB8AC3E}">
        <p14:creationId xmlns:p14="http://schemas.microsoft.com/office/powerpoint/2010/main" val="3650068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1114</Words>
  <Application>Microsoft Macintosh PowerPoint</Application>
  <PresentationFormat>Panorámica</PresentationFormat>
  <Paragraphs>334</Paragraphs>
  <Slides>41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Tema de Office</vt:lpstr>
      <vt:lpstr>Machine Learning en Salud: predicción de riesgo cardiovascular a 10 años  (R-Studio y Rapid Miner) </vt:lpstr>
      <vt:lpstr>Machine Learning Salud-UEM</vt:lpstr>
      <vt:lpstr>Machine Learning Salud-UEM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¿Por qué esos valores tan bajos?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117</cp:revision>
  <dcterms:created xsi:type="dcterms:W3CDTF">2019-05-30T10:16:28Z</dcterms:created>
  <dcterms:modified xsi:type="dcterms:W3CDTF">2019-11-16T06:56:34Z</dcterms:modified>
</cp:coreProperties>
</file>